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84" r:id="rId22"/>
    <p:sldId id="285" r:id="rId23"/>
    <p:sldId id="286" r:id="rId24"/>
    <p:sldId id="282" r:id="rId25"/>
    <p:sldId id="288" r:id="rId26"/>
    <p:sldId id="290" r:id="rId27"/>
    <p:sldId id="283" r:id="rId28"/>
    <p:sldId id="279" r:id="rId29"/>
    <p:sldId id="280" r:id="rId30"/>
    <p:sldId id="281" r:id="rId31"/>
    <p:sldId id="266" r:id="rId32"/>
    <p:sldId id="265" r:id="rId33"/>
    <p:sldId id="287" r:id="rId34"/>
    <p:sldId id="259" r:id="rId35"/>
  </p:sldIdLst>
  <p:sldSz cx="9144000" cy="6858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1320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C:\Users\DIRECCION\Downloads\fondoUv2017.jpg"/>
          <p:cNvPicPr/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7"/>
          <a:stretch/>
        </p:blipFill>
        <p:spPr bwMode="auto">
          <a:xfrm>
            <a:off x="12306" y="5809439"/>
            <a:ext cx="9131694" cy="102185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87EBB-5921-46EF-989F-CA74CA1F5B84}" type="datetimeFigureOut">
              <a:rPr lang="es-MX" smtClean="0"/>
              <a:t>08/02/2018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85F9B-E57D-4FFF-AB2C-D0F9DC37BEC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268884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87EBB-5921-46EF-989F-CA74CA1F5B84}" type="datetimeFigureOut">
              <a:rPr lang="es-MX" smtClean="0"/>
              <a:t>08/02/2018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85F9B-E57D-4FFF-AB2C-D0F9DC37BEC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51866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87EBB-5921-46EF-989F-CA74CA1F5B84}" type="datetimeFigureOut">
              <a:rPr lang="es-MX" smtClean="0"/>
              <a:t>08/02/2018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85F9B-E57D-4FFF-AB2C-D0F9DC37BEC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247598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87EBB-5921-46EF-989F-CA74CA1F5B84}" type="datetimeFigureOut">
              <a:rPr lang="es-MX" smtClean="0"/>
              <a:t>08/02/2018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85F9B-E57D-4FFF-AB2C-D0F9DC37BEC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018659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87EBB-5921-46EF-989F-CA74CA1F5B84}" type="datetimeFigureOut">
              <a:rPr lang="es-MX" smtClean="0"/>
              <a:t>08/02/2018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85F9B-E57D-4FFF-AB2C-D0F9DC37BEC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6425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87EBB-5921-46EF-989F-CA74CA1F5B84}" type="datetimeFigureOut">
              <a:rPr lang="es-MX" smtClean="0"/>
              <a:t>08/02/2018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85F9B-E57D-4FFF-AB2C-D0F9DC37BEC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778139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87EBB-5921-46EF-989F-CA74CA1F5B84}" type="datetimeFigureOut">
              <a:rPr lang="es-MX" smtClean="0"/>
              <a:t>08/02/2018</a:t>
            </a:fld>
            <a:endParaRPr lang="es-MX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85F9B-E57D-4FFF-AB2C-D0F9DC37BEC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764235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87EBB-5921-46EF-989F-CA74CA1F5B84}" type="datetimeFigureOut">
              <a:rPr lang="es-MX" smtClean="0"/>
              <a:t>08/02/2018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85F9B-E57D-4FFF-AB2C-D0F9DC37BEC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914526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87EBB-5921-46EF-989F-CA74CA1F5B84}" type="datetimeFigureOut">
              <a:rPr lang="es-MX" smtClean="0"/>
              <a:t>08/02/2018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85F9B-E57D-4FFF-AB2C-D0F9DC37BEC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346117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87EBB-5921-46EF-989F-CA74CA1F5B84}" type="datetimeFigureOut">
              <a:rPr lang="es-MX" smtClean="0"/>
              <a:t>08/02/2018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85F9B-E57D-4FFF-AB2C-D0F9DC37BEC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072301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87EBB-5921-46EF-989F-CA74CA1F5B84}" type="datetimeFigureOut">
              <a:rPr lang="es-MX" smtClean="0"/>
              <a:t>08/02/2018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85F9B-E57D-4FFF-AB2C-D0F9DC37BEC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403788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C:\Users\DIRECCION\Downloads\fondoUv2017.jpg"/>
          <p:cNvPicPr/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7"/>
          <a:stretch/>
        </p:blipFill>
        <p:spPr bwMode="auto">
          <a:xfrm>
            <a:off x="12306" y="5809439"/>
            <a:ext cx="9131694" cy="102185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287EBB-5921-46EF-989F-CA74CA1F5B84}" type="datetimeFigureOut">
              <a:rPr lang="es-MX" smtClean="0"/>
              <a:t>08/02/2018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B85F9B-E57D-4FFF-AB2C-D0F9DC37BEC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67324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g"/><Relationship Id="rId4" Type="http://schemas.openxmlformats.org/officeDocument/2006/relationships/image" Target="../media/image24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CuadroTexto"/>
          <p:cNvSpPr txBox="1"/>
          <p:nvPr/>
        </p:nvSpPr>
        <p:spPr>
          <a:xfrm>
            <a:off x="2483768" y="2668265"/>
            <a:ext cx="6264696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Informe de Actividades</a:t>
            </a:r>
          </a:p>
          <a:p>
            <a:r>
              <a:rPr lang="es-MX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Noviembre </a:t>
            </a:r>
            <a:r>
              <a:rPr lang="es-MX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2016-Agosto 2017</a:t>
            </a:r>
            <a:endParaRPr lang="es-MX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MX" dirty="0"/>
              <a:t> </a:t>
            </a:r>
          </a:p>
          <a:p>
            <a:r>
              <a:rPr lang="es-MX" dirty="0"/>
              <a:t> </a:t>
            </a:r>
            <a:endParaRPr lang="es-MX" dirty="0" smtClean="0"/>
          </a:p>
          <a:p>
            <a:endParaRPr lang="es-MX" dirty="0"/>
          </a:p>
          <a:p>
            <a:endParaRPr lang="es-MX" dirty="0"/>
          </a:p>
          <a:p>
            <a:r>
              <a:rPr lang="es-MX" dirty="0"/>
              <a:t> </a:t>
            </a:r>
          </a:p>
          <a:p>
            <a:pPr algn="r"/>
            <a:r>
              <a:rPr lang="es-MX" dirty="0"/>
              <a:t> </a:t>
            </a:r>
            <a:endParaRPr lang="es-MX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es-MX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Facultad de Estadística e Informática</a:t>
            </a:r>
          </a:p>
          <a:p>
            <a:pPr algn="r"/>
            <a:r>
              <a:rPr lang="es-MX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MCC </a:t>
            </a:r>
            <a:r>
              <a:rPr lang="es-MX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Carlos Alberto Ochoa Rivera</a:t>
            </a:r>
          </a:p>
          <a:p>
            <a:r>
              <a:rPr lang="en-US" dirty="0"/>
              <a:t> </a:t>
            </a:r>
            <a:endParaRPr lang="es-MX" dirty="0"/>
          </a:p>
          <a:p>
            <a:r>
              <a:rPr lang="es-MX" dirty="0"/>
              <a:t/>
            </a:r>
            <a:br>
              <a:rPr lang="es-MX" dirty="0"/>
            </a:br>
            <a:endParaRPr lang="es-MX" dirty="0"/>
          </a:p>
        </p:txBody>
      </p:sp>
      <p:pic>
        <p:nvPicPr>
          <p:cNvPr id="7" name="6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32656"/>
            <a:ext cx="991103" cy="1296144"/>
          </a:xfrm>
          <a:prstGeom prst="rect">
            <a:avLst/>
          </a:prstGeom>
        </p:spPr>
      </p:pic>
      <p:pic>
        <p:nvPicPr>
          <p:cNvPr id="8" name="7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9149" y="367044"/>
            <a:ext cx="864110" cy="1008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7300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Tutorías académicas</a:t>
            </a:r>
            <a:endParaRPr lang="es-MX" dirty="0"/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61983564"/>
              </p:ext>
            </p:extLst>
          </p:nvPr>
        </p:nvGraphicFramePr>
        <p:xfrm>
          <a:off x="457200" y="1435447"/>
          <a:ext cx="8229600" cy="4441825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371600"/>
                <a:gridCol w="1371600"/>
                <a:gridCol w="1371600"/>
                <a:gridCol w="1371600"/>
                <a:gridCol w="1371600"/>
                <a:gridCol w="1371600"/>
              </a:tblGrid>
              <a:tr h="7874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Programa</a:t>
                      </a:r>
                      <a:endParaRPr lang="es-MX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Periodo</a:t>
                      </a:r>
                      <a:endParaRPr lang="es-MX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Total tutores</a:t>
                      </a:r>
                      <a:endParaRPr lang="es-MX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Total tutorados</a:t>
                      </a:r>
                      <a:endParaRPr lang="es-MX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Total de alumnos que asistieron a</a:t>
                      </a:r>
                      <a:endParaRPr lang="es-MX" sz="11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tutorías</a:t>
                      </a:r>
                      <a:endParaRPr lang="es-MX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Porcentaje de alumnos que</a:t>
                      </a:r>
                      <a:endParaRPr lang="es-MX" sz="11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asistieron</a:t>
                      </a:r>
                      <a:endParaRPr lang="es-MX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56540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Ciencias y Técnicas Estadísticas</a:t>
                      </a:r>
                      <a:endParaRPr lang="es-MX" sz="11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 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Ago16/ener 17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19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237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198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83.54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51460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Feb/jul17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19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197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167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84.77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63525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Informática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Ago 16- Ene 17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34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147</a:t>
                      </a:r>
                      <a:endParaRPr lang="es-MX" sz="11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 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94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64%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51460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Feb - Jull 17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33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120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77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64%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17500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Redes y Servicios de Cómputo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Agosto 2016 – Enero 2017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11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135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103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76.2%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42900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Febrero- Julio 2017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11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117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91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77.7%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56235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Tecnologías computacionales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Agosto 2016 – Enero 2017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20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162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140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85.96%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99720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Febrero- Julio 2017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21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152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128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85.33%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41630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Ingeniería de Software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Agosto 2016 – Enero 2017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13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164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141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85.45%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07975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Febrero- Julio 2017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14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153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128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79.5%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37820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Estadística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Agosto 17 – Enero 18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18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101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79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78%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86385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76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 dirty="0">
                          <a:effectLst/>
                        </a:rPr>
                        <a:t>75%</a:t>
                      </a:r>
                      <a:endParaRPr lang="es-MX" sz="11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18071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err="1" smtClean="0"/>
              <a:t>PAFI’s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s-MX" sz="2000" dirty="0"/>
              <a:t>Nivelación en Introducción a la Programación para estudiantes de nuevo ingreso</a:t>
            </a:r>
          </a:p>
          <a:p>
            <a:pPr lvl="0"/>
            <a:r>
              <a:rPr lang="en-US" sz="2000" dirty="0"/>
              <a:t>Academia de </a:t>
            </a:r>
            <a:r>
              <a:rPr lang="es-MX" sz="2000" dirty="0" smtClean="0"/>
              <a:t>Matemáticas</a:t>
            </a:r>
          </a:p>
          <a:p>
            <a:r>
              <a:rPr lang="es-MX" sz="2000" dirty="0" smtClean="0"/>
              <a:t>Estrategias </a:t>
            </a:r>
            <a:r>
              <a:rPr lang="es-MX" sz="2000" dirty="0"/>
              <a:t>de resolución de problemas y uso de TIC en </a:t>
            </a:r>
            <a:r>
              <a:rPr lang="es-MX" sz="2000" dirty="0" smtClean="0"/>
              <a:t>matemáticas (Estadística)</a:t>
            </a:r>
          </a:p>
          <a:p>
            <a:endParaRPr lang="es-MX" sz="2000" dirty="0"/>
          </a:p>
          <a:p>
            <a:r>
              <a:rPr lang="es-MX" sz="2000" dirty="0" smtClean="0"/>
              <a:t>Otros cursos</a:t>
            </a:r>
          </a:p>
          <a:p>
            <a:pPr lvl="1"/>
            <a:r>
              <a:rPr lang="es-MX" sz="1600" dirty="0" smtClean="0"/>
              <a:t>Apoyo en programación</a:t>
            </a:r>
          </a:p>
          <a:p>
            <a:pPr lvl="1"/>
            <a:r>
              <a:rPr lang="en-US" sz="1600" dirty="0"/>
              <a:t>Coder Dojo FEI</a:t>
            </a:r>
          </a:p>
          <a:p>
            <a:pPr lvl="1"/>
            <a:r>
              <a:rPr lang="en-US" sz="1600" dirty="0"/>
              <a:t>Centro </a:t>
            </a:r>
            <a:r>
              <a:rPr lang="en-US" sz="1600" dirty="0" err="1"/>
              <a:t>Centinela</a:t>
            </a:r>
            <a:r>
              <a:rPr lang="en-US" sz="1600" dirty="0"/>
              <a:t> </a:t>
            </a:r>
            <a:r>
              <a:rPr lang="en-US" sz="1600" dirty="0" err="1"/>
              <a:t>CEnDHIU</a:t>
            </a:r>
            <a:r>
              <a:rPr lang="en-US" sz="1600" dirty="0"/>
              <a:t> </a:t>
            </a:r>
            <a:r>
              <a:rPr lang="en-US" sz="1600" dirty="0" err="1"/>
              <a:t>Microcampus</a:t>
            </a:r>
            <a:endParaRPr lang="en-US" sz="1600" dirty="0"/>
          </a:p>
          <a:p>
            <a:pPr lvl="1"/>
            <a:r>
              <a:rPr lang="es-MX" sz="1600" dirty="0"/>
              <a:t>Curso de Nivelación de Matemáticas.</a:t>
            </a:r>
          </a:p>
          <a:p>
            <a:pPr lvl="1"/>
            <a:endParaRPr lang="es-MX" sz="1600" dirty="0"/>
          </a:p>
        </p:txBody>
      </p:sp>
      <p:pic>
        <p:nvPicPr>
          <p:cNvPr id="5" name="4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3356992"/>
            <a:ext cx="4342113" cy="24424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60297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Cursos a público general</a:t>
            </a:r>
            <a:endParaRPr lang="es-MX" dirty="0"/>
          </a:p>
        </p:txBody>
      </p:sp>
      <p:graphicFrame>
        <p:nvGraphicFramePr>
          <p:cNvPr id="7" name="6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93867944"/>
              </p:ext>
            </p:extLst>
          </p:nvPr>
        </p:nvGraphicFramePr>
        <p:xfrm>
          <a:off x="971600" y="1412776"/>
          <a:ext cx="6912768" cy="1766271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726219"/>
                <a:gridCol w="2066729"/>
                <a:gridCol w="2066729"/>
                <a:gridCol w="1053091"/>
              </a:tblGrid>
              <a:tr h="334083">
                <a:tc gridSpan="4">
                  <a:txBody>
                    <a:bodyPr/>
                    <a:lstStyle/>
                    <a:p>
                      <a:pPr marL="128270" marR="116840" algn="ctr">
                        <a:lnSpc>
                          <a:spcPts val="1355"/>
                        </a:lnSpc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 </a:t>
                      </a:r>
                      <a:endParaRPr lang="es-MX" sz="1100">
                        <a:effectLst/>
                      </a:endParaRPr>
                    </a:p>
                    <a:p>
                      <a:pPr marL="128270" marR="116840" algn="ctr">
                        <a:lnSpc>
                          <a:spcPts val="135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Cursos Impartidos</a:t>
                      </a:r>
                      <a:endParaRPr lang="es-MX" sz="1100">
                        <a:effectLst/>
                        <a:latin typeface="Arial"/>
                        <a:ea typeface="Arial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29630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Año</a:t>
                      </a:r>
                      <a:endParaRPr lang="es-MX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Nombre del curso</a:t>
                      </a:r>
                      <a:endParaRPr lang="es-MX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Fecha</a:t>
                      </a:r>
                      <a:endParaRPr lang="es-MX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No. Participantes</a:t>
                      </a:r>
                      <a:endParaRPr lang="es-MX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34083">
                <a:tc rowSpan="3">
                  <a:txBody>
                    <a:bodyPr/>
                    <a:lstStyle/>
                    <a:p>
                      <a:pPr marL="67945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 </a:t>
                      </a:r>
                      <a:endParaRPr lang="es-MX" sz="1100">
                        <a:effectLst/>
                      </a:endParaRPr>
                    </a:p>
                    <a:p>
                      <a:pPr marL="67945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Periodo Noviembre 2016-Agosto 2017</a:t>
                      </a:r>
                      <a:endParaRPr lang="es-MX" sz="1100">
                        <a:effectLst/>
                        <a:latin typeface="Arial"/>
                        <a:ea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6675" marR="185420">
                        <a:lnSpc>
                          <a:spcPts val="1350"/>
                        </a:lnSpc>
                        <a:spcBef>
                          <a:spcPts val="20"/>
                        </a:spcBef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Desarrollo Web con HTML5</a:t>
                      </a:r>
                      <a:endParaRPr lang="es-MX" sz="1100">
                        <a:effectLst/>
                        <a:latin typeface="Arial"/>
                        <a:ea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8580" marR="67945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12 al 16 de junio de 2017</a:t>
                      </a:r>
                      <a:endParaRPr lang="es-MX" sz="1100">
                        <a:effectLst/>
                        <a:latin typeface="Arial"/>
                        <a:ea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55880" marR="41910" algn="ctr">
                        <a:lnSpc>
                          <a:spcPts val="1355"/>
                        </a:lnSpc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12</a:t>
                      </a:r>
                      <a:endParaRPr lang="es-MX" sz="1100">
                        <a:effectLst/>
                        <a:latin typeface="Arial"/>
                        <a:ea typeface="Arial"/>
                      </a:endParaRPr>
                    </a:p>
                  </a:txBody>
                  <a:tcPr marL="68580" marR="68580" marT="0" marB="0"/>
                </a:tc>
              </a:tr>
              <a:tr h="212968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66675" marR="337820">
                        <a:lnSpc>
                          <a:spcPts val="138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Ruby y Otras Gemas</a:t>
                      </a:r>
                      <a:endParaRPr lang="es-MX" sz="1100">
                        <a:effectLst/>
                        <a:latin typeface="Arial"/>
                        <a:ea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8580" marR="67945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12 al 16 de junio de 2017</a:t>
                      </a:r>
                      <a:endParaRPr lang="es-MX" sz="1100">
                        <a:effectLst/>
                        <a:latin typeface="Arial"/>
                        <a:ea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10160"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6</a:t>
                      </a:r>
                      <a:endParaRPr lang="es-MX" sz="1100">
                        <a:effectLst/>
                        <a:latin typeface="Arial"/>
                        <a:ea typeface="Arial"/>
                      </a:endParaRPr>
                    </a:p>
                  </a:txBody>
                  <a:tcPr marL="68580" marR="68580" marT="0" marB="0"/>
                </a:tc>
              </a:tr>
              <a:tr h="389516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66675" marR="83820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Curso Nivel Básico de Arduino</a:t>
                      </a:r>
                      <a:endParaRPr lang="es-MX" sz="1100">
                        <a:effectLst/>
                        <a:latin typeface="Arial"/>
                        <a:ea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8580" marR="67945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03 al 07 de julio de 2017</a:t>
                      </a:r>
                      <a:endParaRPr lang="es-MX" sz="1100">
                        <a:effectLst/>
                        <a:latin typeface="Arial"/>
                        <a:ea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55880" marR="41910" algn="ctr">
                        <a:lnSpc>
                          <a:spcPts val="1355"/>
                        </a:lnSpc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10</a:t>
                      </a:r>
                      <a:endParaRPr lang="es-MX" sz="1100">
                        <a:effectLst/>
                        <a:latin typeface="Arial"/>
                        <a:ea typeface="Arial"/>
                      </a:endParaRPr>
                    </a:p>
                  </a:txBody>
                  <a:tcPr marL="68580" marR="68580" marT="0" marB="0"/>
                </a:tc>
              </a:tr>
              <a:tr h="161239">
                <a:tc gridSpan="4">
                  <a:txBody>
                    <a:bodyPr/>
                    <a:lstStyle/>
                    <a:p>
                      <a:pPr algn="ctr">
                        <a:lnSpc>
                          <a:spcPts val="1355"/>
                        </a:lnSpc>
                        <a:spcAft>
                          <a:spcPts val="0"/>
                        </a:spcAft>
                      </a:pPr>
                      <a:r>
                        <a:rPr lang="es-MX" sz="1000" dirty="0">
                          <a:effectLst/>
                        </a:rPr>
                        <a:t> </a:t>
                      </a:r>
                      <a:endParaRPr lang="es-MX" sz="1100" dirty="0">
                        <a:effectLst/>
                        <a:latin typeface="Arial"/>
                        <a:ea typeface="Arial"/>
                      </a:endParaRPr>
                    </a:p>
                  </a:txBody>
                  <a:tcPr marL="44450" marR="44450" marT="0" marB="0"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3314" name="Picture 2" descr="https://www.uv.mx/fei/files/2017/07/DSC06552-1024x76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80352"/>
            <a:ext cx="3312368" cy="24842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https://www.uv.mx/fei/files/2017/07/DSC06549-1024x76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3501008"/>
            <a:ext cx="2990619" cy="22429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4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4725144"/>
            <a:ext cx="3456384" cy="19442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18932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Posgrados</a:t>
            </a:r>
            <a:endParaRPr lang="es-MX" dirty="0"/>
          </a:p>
        </p:txBody>
      </p:sp>
      <p:sp>
        <p:nvSpPr>
          <p:cNvPr id="8" name="7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s-MX" sz="2800" dirty="0" smtClean="0"/>
              <a:t>Especialidad en Métodos Estadísticos</a:t>
            </a:r>
          </a:p>
          <a:p>
            <a:pPr lvl="1"/>
            <a:r>
              <a:rPr lang="es-MX" sz="2400" dirty="0" smtClean="0"/>
              <a:t>2016-2017</a:t>
            </a:r>
          </a:p>
          <a:p>
            <a:pPr lvl="2"/>
            <a:r>
              <a:rPr lang="es-MX" sz="2000" dirty="0" smtClean="0"/>
              <a:t>Ingreso: 23</a:t>
            </a:r>
          </a:p>
          <a:p>
            <a:pPr lvl="2"/>
            <a:r>
              <a:rPr lang="es-MX" sz="2000" dirty="0" smtClean="0"/>
              <a:t>Egreso: 23</a:t>
            </a:r>
          </a:p>
          <a:p>
            <a:pPr lvl="1"/>
            <a:r>
              <a:rPr lang="es-MX" sz="2400" dirty="0" smtClean="0"/>
              <a:t>1 Profesor visitante</a:t>
            </a:r>
          </a:p>
          <a:p>
            <a:pPr lvl="1"/>
            <a:r>
              <a:rPr lang="es-MX" sz="2400" dirty="0" smtClean="0"/>
              <a:t>5 Estancias de estudiantes en Instituciones Nacionales</a:t>
            </a:r>
          </a:p>
          <a:p>
            <a:pPr lvl="1"/>
            <a:r>
              <a:rPr lang="es-MX" sz="2400" dirty="0" smtClean="0"/>
              <a:t>12 Estancias de estudiantes en Instituciones Internacionales</a:t>
            </a:r>
          </a:p>
          <a:p>
            <a:pPr lvl="1"/>
            <a:r>
              <a:rPr lang="es-MX" sz="2400" dirty="0" smtClean="0"/>
              <a:t>1 Académico en estancia internacional</a:t>
            </a:r>
          </a:p>
          <a:p>
            <a:pPr lvl="1"/>
            <a:r>
              <a:rPr lang="es-MX" sz="2400" dirty="0" smtClean="0"/>
              <a:t>3 Estudiantes presentan trabajos en congresos nacionales e internacionales</a:t>
            </a:r>
          </a:p>
          <a:p>
            <a:pPr lvl="1"/>
            <a:r>
              <a:rPr lang="es-MX" sz="2400" dirty="0" smtClean="0"/>
              <a:t>1 Académico participa en congreso nacional</a:t>
            </a:r>
          </a:p>
          <a:p>
            <a:pPr lvl="1"/>
            <a:r>
              <a:rPr lang="es-MX" sz="2400" dirty="0" smtClean="0"/>
              <a:t>8 Estudiantes realizan movilidad estudiantil</a:t>
            </a:r>
          </a:p>
        </p:txBody>
      </p:sp>
      <p:pic>
        <p:nvPicPr>
          <p:cNvPr id="9" name="8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1415230"/>
            <a:ext cx="2563755" cy="19228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0917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Posgrados</a:t>
            </a:r>
            <a:endParaRPr lang="es-MX" dirty="0"/>
          </a:p>
        </p:txBody>
      </p:sp>
      <p:sp>
        <p:nvSpPr>
          <p:cNvPr id="8" name="7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MX" sz="2800" dirty="0" smtClean="0"/>
              <a:t>Maestría en Estadística Aplicada</a:t>
            </a:r>
          </a:p>
          <a:p>
            <a:pPr lvl="1"/>
            <a:r>
              <a:rPr lang="es-MX" sz="2400" dirty="0" smtClean="0"/>
              <a:t>2016-2017</a:t>
            </a:r>
          </a:p>
          <a:p>
            <a:pPr lvl="2"/>
            <a:r>
              <a:rPr lang="es-MX" sz="2000" dirty="0" smtClean="0"/>
              <a:t>Ingreso: 7</a:t>
            </a:r>
          </a:p>
          <a:p>
            <a:pPr lvl="2"/>
            <a:r>
              <a:rPr lang="es-MX" sz="2000" dirty="0" smtClean="0"/>
              <a:t>Egreso: 7</a:t>
            </a:r>
          </a:p>
          <a:p>
            <a:pPr lvl="1"/>
            <a:r>
              <a:rPr lang="es-MX" sz="2400" dirty="0" smtClean="0"/>
              <a:t>7 Profesores visitantes</a:t>
            </a:r>
          </a:p>
          <a:p>
            <a:pPr lvl="1"/>
            <a:r>
              <a:rPr lang="es-MX" sz="2400" dirty="0" smtClean="0"/>
              <a:t>1 Estancia de estudiante en Institución Internacional</a:t>
            </a:r>
          </a:p>
        </p:txBody>
      </p:sp>
    </p:spTree>
    <p:extLst>
      <p:ext uri="{BB962C8B-B14F-4D97-AF65-F5344CB8AC3E}">
        <p14:creationId xmlns:p14="http://schemas.microsoft.com/office/powerpoint/2010/main" val="1519042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Posgrados</a:t>
            </a:r>
            <a:endParaRPr lang="es-MX" dirty="0"/>
          </a:p>
        </p:txBody>
      </p:sp>
      <p:sp>
        <p:nvSpPr>
          <p:cNvPr id="8" name="7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s-MX" sz="2800" dirty="0" smtClean="0"/>
              <a:t>Maestría en Sistemas Interactivos Centrados en el Usuario</a:t>
            </a:r>
          </a:p>
          <a:p>
            <a:pPr lvl="1"/>
            <a:r>
              <a:rPr lang="es-MX" sz="2400" dirty="0" smtClean="0"/>
              <a:t>2016</a:t>
            </a:r>
          </a:p>
          <a:p>
            <a:pPr lvl="2"/>
            <a:r>
              <a:rPr lang="es-MX" sz="2000" dirty="0" smtClean="0"/>
              <a:t>Ingreso: 8</a:t>
            </a:r>
          </a:p>
          <a:p>
            <a:pPr lvl="1"/>
            <a:r>
              <a:rPr lang="es-MX" sz="2400" dirty="0"/>
              <a:t>2017</a:t>
            </a:r>
          </a:p>
          <a:p>
            <a:pPr lvl="2"/>
            <a:r>
              <a:rPr lang="es-MX" sz="2400" dirty="0" smtClean="0"/>
              <a:t>Ingreso: 12</a:t>
            </a:r>
            <a:endParaRPr lang="es-MX" sz="2400" dirty="0"/>
          </a:p>
          <a:p>
            <a:pPr lvl="1"/>
            <a:r>
              <a:rPr lang="es-MX" sz="2400" dirty="0"/>
              <a:t>2 Profesores visitantes</a:t>
            </a:r>
          </a:p>
          <a:p>
            <a:pPr lvl="1"/>
            <a:r>
              <a:rPr lang="es-MX" sz="2400" dirty="0"/>
              <a:t>2</a:t>
            </a:r>
            <a:r>
              <a:rPr lang="es-MX" sz="2400" dirty="0" smtClean="0"/>
              <a:t> Estancias de estudiantes en Instituciones Internacionales</a:t>
            </a:r>
          </a:p>
          <a:p>
            <a:pPr lvl="1"/>
            <a:r>
              <a:rPr lang="es-MX" sz="2400" dirty="0"/>
              <a:t>6</a:t>
            </a:r>
            <a:r>
              <a:rPr lang="es-MX" sz="2400" dirty="0" smtClean="0"/>
              <a:t> Estudiantes presentan trabajos en congresos nacionales e internacionales</a:t>
            </a:r>
          </a:p>
          <a:p>
            <a:pPr lvl="1"/>
            <a:r>
              <a:rPr lang="es-MX" sz="2400" dirty="0" smtClean="0"/>
              <a:t>2 Académicos participan en congreso Internacional</a:t>
            </a:r>
          </a:p>
          <a:p>
            <a:pPr lvl="1"/>
            <a:r>
              <a:rPr lang="es-MX" sz="2400" dirty="0" smtClean="0"/>
              <a:t>5 Estudiantes realizan movilidad estudiantil</a:t>
            </a:r>
          </a:p>
        </p:txBody>
      </p:sp>
    </p:spTree>
    <p:extLst>
      <p:ext uri="{BB962C8B-B14F-4D97-AF65-F5344CB8AC3E}">
        <p14:creationId xmlns:p14="http://schemas.microsoft.com/office/powerpoint/2010/main" val="1519042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Posgrados</a:t>
            </a:r>
            <a:endParaRPr lang="es-MX" dirty="0"/>
          </a:p>
        </p:txBody>
      </p:sp>
      <p:sp>
        <p:nvSpPr>
          <p:cNvPr id="8" name="7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MX" sz="2800" dirty="0" smtClean="0"/>
              <a:t>Maestría Gestión de la Calidad</a:t>
            </a:r>
          </a:p>
          <a:p>
            <a:pPr lvl="1"/>
            <a:r>
              <a:rPr lang="es-MX" sz="2400" dirty="0" smtClean="0"/>
              <a:t>2016-2018</a:t>
            </a:r>
          </a:p>
          <a:p>
            <a:pPr lvl="2"/>
            <a:r>
              <a:rPr lang="es-MX" sz="2000" dirty="0" smtClean="0"/>
              <a:t>Ingreso: 4</a:t>
            </a:r>
          </a:p>
          <a:p>
            <a:pPr lvl="1"/>
            <a:r>
              <a:rPr lang="es-MX" sz="2400" dirty="0" smtClean="0"/>
              <a:t>2017-2019</a:t>
            </a:r>
            <a:endParaRPr lang="es-MX" sz="2400" dirty="0"/>
          </a:p>
          <a:p>
            <a:pPr lvl="2"/>
            <a:r>
              <a:rPr lang="es-MX" sz="2400" dirty="0" smtClean="0"/>
              <a:t>Ingreso: 9</a:t>
            </a:r>
            <a:endParaRPr lang="es-MX" sz="2400" dirty="0"/>
          </a:p>
          <a:p>
            <a:pPr lvl="1"/>
            <a:r>
              <a:rPr lang="es-MX" sz="2400" dirty="0" smtClean="0"/>
              <a:t>1 Estancias de estudiantes en Instituciones Internacionales</a:t>
            </a:r>
          </a:p>
          <a:p>
            <a:pPr lvl="1"/>
            <a:r>
              <a:rPr lang="es-MX" sz="2400" dirty="0" smtClean="0"/>
              <a:t>1 Estancia académica internacional</a:t>
            </a:r>
          </a:p>
          <a:p>
            <a:pPr lvl="1"/>
            <a:r>
              <a:rPr lang="es-MX" sz="2400" dirty="0" smtClean="0"/>
              <a:t>2 Académicos participan en congreso nacional</a:t>
            </a:r>
          </a:p>
        </p:txBody>
      </p:sp>
    </p:spTree>
    <p:extLst>
      <p:ext uri="{BB962C8B-B14F-4D97-AF65-F5344CB8AC3E}">
        <p14:creationId xmlns:p14="http://schemas.microsoft.com/office/powerpoint/2010/main" val="2555428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Posgrados</a:t>
            </a:r>
            <a:endParaRPr lang="es-MX" dirty="0"/>
          </a:p>
        </p:txBody>
      </p:sp>
      <p:sp>
        <p:nvSpPr>
          <p:cNvPr id="8" name="7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MX" sz="2800" dirty="0" smtClean="0"/>
              <a:t>Maestría en Ingeniería de Software</a:t>
            </a:r>
          </a:p>
          <a:p>
            <a:pPr lvl="1"/>
            <a:r>
              <a:rPr lang="es-MX" sz="2400" dirty="0" smtClean="0"/>
              <a:t>Sin Ingreso</a:t>
            </a:r>
            <a:endParaRPr lang="es-MX" sz="2400" dirty="0"/>
          </a:p>
          <a:p>
            <a:pPr lvl="1"/>
            <a:r>
              <a:rPr lang="es-MX" sz="2400" dirty="0" smtClean="0"/>
              <a:t>2 Académicos participan en congreso Internacional</a:t>
            </a:r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8538" y="3501008"/>
            <a:ext cx="2057558" cy="2402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5428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Posgrados</a:t>
            </a:r>
            <a:endParaRPr lang="es-MX" dirty="0"/>
          </a:p>
        </p:txBody>
      </p:sp>
      <p:sp>
        <p:nvSpPr>
          <p:cNvPr id="8" name="7 Marcador de contenido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4525963"/>
          </a:xfrm>
        </p:spPr>
        <p:txBody>
          <a:bodyPr>
            <a:normAutofit/>
          </a:bodyPr>
          <a:lstStyle/>
          <a:p>
            <a:r>
              <a:rPr lang="es-MX" sz="1800" dirty="0" smtClean="0"/>
              <a:t>Doctorado en Ciencias de la Computación </a:t>
            </a:r>
          </a:p>
          <a:p>
            <a:pPr lvl="1"/>
            <a:r>
              <a:rPr lang="es-MX" sz="1600" dirty="0" smtClean="0"/>
              <a:t>2016-2017</a:t>
            </a:r>
          </a:p>
          <a:p>
            <a:pPr lvl="2"/>
            <a:r>
              <a:rPr lang="es-MX" sz="1400" dirty="0" smtClean="0"/>
              <a:t>Ingreso: 0</a:t>
            </a:r>
          </a:p>
          <a:p>
            <a:pPr lvl="2"/>
            <a:r>
              <a:rPr lang="es-MX" sz="1400" dirty="0" smtClean="0"/>
              <a:t>10 Estudiantes del programa interinstitucional con beca CONACYT</a:t>
            </a:r>
          </a:p>
          <a:p>
            <a:r>
              <a:rPr lang="es-MX" sz="2000" dirty="0" smtClean="0"/>
              <a:t>Se aprueba nuevo plan de estudios (ofertarse 2018)</a:t>
            </a:r>
            <a:endParaRPr lang="es-MX" sz="2000" dirty="0"/>
          </a:p>
          <a:p>
            <a:pPr lvl="1"/>
            <a:r>
              <a:rPr lang="es-MX" sz="1600" dirty="0" smtClean="0"/>
              <a:t>2 Estancias de estudiantes en Instituciones nacionales</a:t>
            </a:r>
          </a:p>
          <a:p>
            <a:pPr lvl="1"/>
            <a:r>
              <a:rPr lang="es-MX" sz="1600" dirty="0" smtClean="0"/>
              <a:t>1 Estancia de estudiante en Institución Internacional</a:t>
            </a:r>
          </a:p>
          <a:p>
            <a:pPr lvl="1"/>
            <a:r>
              <a:rPr lang="es-MX" sz="1600" dirty="0" smtClean="0"/>
              <a:t>4 Estudiantes presentan trabajos en congresos nacionales e internacionales</a:t>
            </a:r>
          </a:p>
          <a:p>
            <a:pPr lvl="1"/>
            <a:r>
              <a:rPr lang="es-MX" sz="1600" dirty="0" smtClean="0"/>
              <a:t>5 Académicos participan en congreso Internacional</a:t>
            </a:r>
          </a:p>
          <a:p>
            <a:pPr lvl="1"/>
            <a:r>
              <a:rPr lang="es-MX" sz="1600" dirty="0" smtClean="0"/>
              <a:t>1 Estudiante realiza movilidad estudiantil</a:t>
            </a:r>
          </a:p>
          <a:p>
            <a:pPr lvl="1"/>
            <a:r>
              <a:rPr lang="es-MX" sz="1600" dirty="0" smtClean="0"/>
              <a:t>1 Egresado obtiene </a:t>
            </a:r>
            <a:r>
              <a:rPr lang="en-US" sz="1600" dirty="0" err="1" smtClean="0"/>
              <a:t>Medalla</a:t>
            </a:r>
            <a:r>
              <a:rPr lang="en-US" sz="1600" dirty="0" smtClean="0"/>
              <a:t> </a:t>
            </a:r>
            <a:r>
              <a:rPr lang="en-US" sz="1600" dirty="0"/>
              <a:t>al </a:t>
            </a:r>
            <a:r>
              <a:rPr lang="en-US" sz="1600" dirty="0" err="1"/>
              <a:t>Mérito</a:t>
            </a:r>
            <a:r>
              <a:rPr lang="en-US" sz="1600" dirty="0"/>
              <a:t> </a:t>
            </a:r>
            <a:r>
              <a:rPr lang="en-US" sz="1600" dirty="0" err="1"/>
              <a:t>Estudiantil</a:t>
            </a:r>
            <a:r>
              <a:rPr lang="en-US" sz="1600" dirty="0"/>
              <a:t> “Dr. Manuel  Suárez Trujillo</a:t>
            </a:r>
            <a:endParaRPr lang="es-MX" sz="1600" dirty="0" smtClean="0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4797151"/>
            <a:ext cx="3312368" cy="18632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35042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Investigación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 smtClean="0"/>
              <a:t>4 Cuerpos académicos</a:t>
            </a:r>
          </a:p>
          <a:p>
            <a:pPr lvl="1"/>
            <a:r>
              <a:rPr lang="es-MX" dirty="0" smtClean="0"/>
              <a:t>1 Consolidado (hasta 2021)</a:t>
            </a:r>
          </a:p>
          <a:p>
            <a:pPr lvl="1"/>
            <a:r>
              <a:rPr lang="es-MX" dirty="0" smtClean="0"/>
              <a:t>1 En consolidación</a:t>
            </a:r>
          </a:p>
          <a:p>
            <a:pPr lvl="1"/>
            <a:r>
              <a:rPr lang="es-MX" dirty="0" smtClean="0"/>
              <a:t>2 En formación</a:t>
            </a:r>
          </a:p>
          <a:p>
            <a:pPr lvl="1"/>
            <a:endParaRPr lang="es-MX" dirty="0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2" t="14724" r="6939" b="11995"/>
          <a:stretch/>
        </p:blipFill>
        <p:spPr>
          <a:xfrm>
            <a:off x="4860032" y="3429000"/>
            <a:ext cx="3683810" cy="22523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4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933055"/>
            <a:ext cx="3816424" cy="21467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02460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dirty="0" smtClean="0"/>
              <a:t>Facultad de Estadística e Informática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525963"/>
          </a:xfrm>
        </p:spPr>
        <p:txBody>
          <a:bodyPr/>
          <a:lstStyle/>
          <a:p>
            <a:r>
              <a:rPr lang="es-MX" dirty="0" smtClean="0"/>
              <a:t>Docencia</a:t>
            </a:r>
          </a:p>
          <a:p>
            <a:endParaRPr lang="es-MX" dirty="0" smtClean="0"/>
          </a:p>
          <a:p>
            <a:r>
              <a:rPr lang="es-MX" dirty="0" smtClean="0"/>
              <a:t>Investigación</a:t>
            </a:r>
          </a:p>
          <a:p>
            <a:endParaRPr lang="es-MX" dirty="0" smtClean="0"/>
          </a:p>
          <a:p>
            <a:r>
              <a:rPr lang="es-MX" dirty="0" smtClean="0"/>
              <a:t>Vinculación</a:t>
            </a:r>
          </a:p>
          <a:p>
            <a:endParaRPr lang="es-MX" dirty="0" smtClean="0"/>
          </a:p>
          <a:p>
            <a:r>
              <a:rPr lang="es-MX" dirty="0" smtClean="0"/>
              <a:t>Gestión y apoyo institucional</a:t>
            </a:r>
            <a:endParaRPr lang="es-MX" dirty="0"/>
          </a:p>
        </p:txBody>
      </p:sp>
      <p:pic>
        <p:nvPicPr>
          <p:cNvPr id="5" name="4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2132856"/>
            <a:ext cx="4512943" cy="2448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44866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Vinculación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MX" sz="2400" dirty="0" smtClean="0"/>
              <a:t>Universidad Federal </a:t>
            </a:r>
            <a:r>
              <a:rPr lang="es-MX" sz="2400" dirty="0" err="1" smtClean="0"/>
              <a:t>Espiritu</a:t>
            </a:r>
            <a:r>
              <a:rPr lang="es-MX" sz="2400" dirty="0" smtClean="0"/>
              <a:t> Santo</a:t>
            </a:r>
          </a:p>
          <a:p>
            <a:r>
              <a:rPr lang="es-MX" sz="2400" dirty="0" smtClean="0"/>
              <a:t>Cisco </a:t>
            </a:r>
            <a:r>
              <a:rPr lang="es-MX" sz="2400" dirty="0" err="1" smtClean="0"/>
              <a:t>Networking</a:t>
            </a:r>
            <a:r>
              <a:rPr lang="es-MX" sz="2400" dirty="0" smtClean="0"/>
              <a:t> </a:t>
            </a:r>
            <a:r>
              <a:rPr lang="es-MX" sz="2400" dirty="0" err="1" smtClean="0"/>
              <a:t>Academy</a:t>
            </a:r>
            <a:endParaRPr lang="es-MX" sz="2400" dirty="0" smtClean="0"/>
          </a:p>
          <a:p>
            <a:r>
              <a:rPr lang="en-US" sz="2400" dirty="0" err="1"/>
              <a:t>Instituto</a:t>
            </a:r>
            <a:r>
              <a:rPr lang="en-US" sz="2400" dirty="0"/>
              <a:t> de </a:t>
            </a:r>
            <a:r>
              <a:rPr lang="en-US" sz="2400" dirty="0" err="1"/>
              <a:t>Investigaciones</a:t>
            </a:r>
            <a:r>
              <a:rPr lang="en-US" sz="2400" dirty="0"/>
              <a:t> </a:t>
            </a:r>
            <a:r>
              <a:rPr lang="en-US" sz="2400" dirty="0" err="1"/>
              <a:t>Biológicas</a:t>
            </a:r>
            <a:endParaRPr lang="en-US" sz="2400" dirty="0"/>
          </a:p>
          <a:p>
            <a:r>
              <a:rPr lang="en-US" sz="2400" dirty="0" err="1"/>
              <a:t>Convenio</a:t>
            </a:r>
            <a:r>
              <a:rPr lang="en-US" sz="2400" dirty="0"/>
              <a:t> </a:t>
            </a:r>
            <a:r>
              <a:rPr lang="en-US" sz="2400" dirty="0" err="1"/>
              <a:t>Especifico</a:t>
            </a:r>
            <a:r>
              <a:rPr lang="en-US" sz="2400" dirty="0"/>
              <a:t> de </a:t>
            </a:r>
            <a:r>
              <a:rPr lang="en-US" sz="2400" dirty="0" err="1"/>
              <a:t>Colaboración</a:t>
            </a:r>
            <a:r>
              <a:rPr lang="en-US" sz="2400" dirty="0"/>
              <a:t> DIES, A.C</a:t>
            </a:r>
          </a:p>
          <a:p>
            <a:r>
              <a:rPr lang="en-US" sz="2400" dirty="0" err="1"/>
              <a:t>Worktrait</a:t>
            </a:r>
            <a:r>
              <a:rPr lang="en-US" sz="2400" dirty="0"/>
              <a:t> S.A. de C.V</a:t>
            </a:r>
          </a:p>
          <a:p>
            <a:r>
              <a:rPr lang="en-US" sz="2400" dirty="0"/>
              <a:t>San Rafael S.A. de C.V</a:t>
            </a:r>
            <a:endParaRPr lang="es-MX" sz="2400" dirty="0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4365104"/>
            <a:ext cx="2667588" cy="20006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4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4005064"/>
            <a:ext cx="3544302" cy="19949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95755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Fondo Ordinario 2017</a:t>
            </a:r>
            <a:endParaRPr lang="es-MX" dirty="0"/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</p:nvPr>
        </p:nvGraphicFramePr>
        <p:xfrm>
          <a:off x="457200" y="1929606"/>
          <a:ext cx="8229600" cy="386715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31868"/>
                <a:gridCol w="4302434"/>
                <a:gridCol w="1695298"/>
              </a:tblGrid>
              <a:tr h="161925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900">
                          <a:effectLst/>
                        </a:rPr>
                        <a:t> 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619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Fondo: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814 SUBSIDIO ESTATAL ORDINARIO 2017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619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Clave Programática: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14145 INFORMATICA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61925">
                <a:tc>
                  <a:txBody>
                    <a:bodyPr/>
                    <a:lstStyle/>
                    <a:p>
                      <a:pPr fontAlgn="t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Dependencia: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11304 FAC ESTADISTICA E INFORMATICA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3048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Monto del proyecto: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$428,227.55</a:t>
                      </a:r>
                      <a:endParaRPr lang="es-MX" sz="11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 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619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Partida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Descripción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Total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619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7107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Arrendamiento de Activos Intangible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$27,000.00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619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7113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Energía Eléctrica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$132,858.73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619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7114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Agua Potable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$108,318.82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619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7129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Servicios de Capacitación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$20,700.00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619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7135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Asist. de Est a Cong Conv Sem Simp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$15,000.00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619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7161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Viáticos Func. Acad  y A en el País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$24,200.00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619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7164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Viáticos Pers Académico en el País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$35,400.00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619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7165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Viáticos a Terceros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$7,000.00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619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7166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Transporte Local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$6,600.00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619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7167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Combustibles,Lubricantes y Aditivos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$3,950.00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619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7177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Serv Apoyo Admvo Fotocopiado e Impr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$3,000.00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619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7185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Pasajes Terrestres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$30,000.00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619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7208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Mat. Útiles y Eq. Menores de TIC'S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$3,000.00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619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7209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Mat. Útiles y Eq. Menores de Ofna.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$2,000.00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619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7220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Productos Alimenticios P/ Personas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$4,000.00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619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7227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Utensilios P/ Serv de Alimentación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$2,000.00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619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7470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Telefonía Tradicional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MX" sz="1000" dirty="0">
                          <a:effectLst/>
                        </a:rPr>
                        <a:t>$3,200.00</a:t>
                      </a:r>
                      <a:endParaRPr lang="es-MX" sz="11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39871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Fondo Ordinario 2017</a:t>
            </a:r>
            <a:endParaRPr lang="es-MX" dirty="0"/>
          </a:p>
        </p:txBody>
      </p:sp>
      <p:graphicFrame>
        <p:nvGraphicFramePr>
          <p:cNvPr id="4" name="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4930085"/>
              </p:ext>
            </p:extLst>
          </p:nvPr>
        </p:nvGraphicFramePr>
        <p:xfrm>
          <a:off x="683568" y="1340768"/>
          <a:ext cx="7778228" cy="454104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75353"/>
                <a:gridCol w="4039492"/>
                <a:gridCol w="90211"/>
                <a:gridCol w="1473172"/>
              </a:tblGrid>
              <a:tr h="153026"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900">
                          <a:effectLst/>
                        </a:rPr>
                        <a:t> </a:t>
                      </a:r>
                      <a:endParaRPr lang="es-MX" sz="10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4811" marR="64811" marT="0" marB="0"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5302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900">
                          <a:effectLst/>
                        </a:rPr>
                        <a:t>Fondo:</a:t>
                      </a:r>
                      <a:endParaRPr lang="es-MX" sz="10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4811" marR="64811" marT="0" marB="0"/>
                </a:tc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900">
                          <a:effectLst/>
                        </a:rPr>
                        <a:t>814 SUBSIDIO ESTATAL ORDINARIO 2017</a:t>
                      </a:r>
                      <a:endParaRPr lang="es-MX" sz="10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4811" marR="64811" marT="0" marB="0"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5302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900">
                          <a:effectLst/>
                        </a:rPr>
                        <a:t>Clave Programática:</a:t>
                      </a:r>
                      <a:endParaRPr lang="es-MX" sz="10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4811" marR="64811" marT="0" marB="0"/>
                </a:tc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900">
                          <a:effectLst/>
                        </a:rPr>
                        <a:t>14149 CIENCIAS Y TÉCNICAS ESTADÍSTICAS</a:t>
                      </a:r>
                      <a:endParaRPr lang="es-MX" sz="10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4811" marR="64811" marT="0" marB="0"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5302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900">
                          <a:effectLst/>
                        </a:rPr>
                        <a:t>Dependencia:</a:t>
                      </a:r>
                      <a:endParaRPr lang="es-MX" sz="10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4811" marR="64811" marT="0" marB="0"/>
                </a:tc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900">
                          <a:effectLst/>
                        </a:rPr>
                        <a:t>11304 FAC ESTADISTICA E INFORMATICA</a:t>
                      </a:r>
                      <a:endParaRPr lang="es-MX" sz="10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4811" marR="64811" marT="0" marB="0"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5302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900">
                          <a:effectLst/>
                        </a:rPr>
                        <a:t>Monto del proyecto:</a:t>
                      </a:r>
                      <a:endParaRPr lang="es-MX" sz="10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4811" marR="64811" marT="0" marB="0"/>
                </a:tc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900">
                          <a:effectLst/>
                        </a:rPr>
                        <a:t>$141,700.54</a:t>
                      </a:r>
                      <a:endParaRPr lang="es-MX" sz="10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4811" marR="64811" marT="0" marB="0"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5302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900">
                          <a:effectLst/>
                        </a:rPr>
                        <a:t>Partida</a:t>
                      </a:r>
                      <a:endParaRPr lang="es-MX" sz="10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4811" marR="648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900">
                          <a:effectLst/>
                        </a:rPr>
                        <a:t>Descripción</a:t>
                      </a:r>
                      <a:endParaRPr lang="es-MX" sz="10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4811" marR="64811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900">
                          <a:effectLst/>
                        </a:rPr>
                        <a:t>TOTAL</a:t>
                      </a:r>
                      <a:endParaRPr lang="es-MX" sz="10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4811" marR="64811" marT="0" marB="0"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4402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900">
                          <a:effectLst/>
                        </a:rPr>
                        <a:t>7107</a:t>
                      </a:r>
                      <a:endParaRPr lang="es-MX" sz="10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4811" marR="6481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900">
                          <a:effectLst/>
                        </a:rPr>
                        <a:t>Arrendamiento de Activos Intangible</a:t>
                      </a:r>
                      <a:endParaRPr lang="es-MX" sz="10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4811" marR="64811" marT="0" marB="0"/>
                </a:tc>
                <a:tc gridSpan="2"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MX" sz="900">
                          <a:effectLst/>
                        </a:rPr>
                        <a:t>$10,000.00</a:t>
                      </a:r>
                      <a:endParaRPr lang="es-MX" sz="10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4811" marR="64811" marT="0" marB="0"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5302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900">
                          <a:effectLst/>
                        </a:rPr>
                        <a:t>7113</a:t>
                      </a:r>
                      <a:endParaRPr lang="es-MX" sz="10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4811" marR="6481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900">
                          <a:effectLst/>
                        </a:rPr>
                        <a:t>Energía Eléctrica</a:t>
                      </a:r>
                      <a:endParaRPr lang="es-MX" sz="10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4811" marR="64811" marT="0" marB="0"/>
                </a:tc>
                <a:tc gridSpan="2"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MX" sz="900">
                          <a:effectLst/>
                        </a:rPr>
                        <a:t>$33,989.30</a:t>
                      </a:r>
                      <a:endParaRPr lang="es-MX" sz="10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4811" marR="64811" marT="0" marB="0"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5302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900">
                          <a:effectLst/>
                        </a:rPr>
                        <a:t>7114</a:t>
                      </a:r>
                      <a:endParaRPr lang="es-MX" sz="10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4811" marR="6481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900">
                          <a:effectLst/>
                        </a:rPr>
                        <a:t>Agua Potable</a:t>
                      </a:r>
                      <a:endParaRPr lang="es-MX" sz="10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4811" marR="64811" marT="0" marB="0"/>
                </a:tc>
                <a:tc gridSpan="2"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MX" sz="900">
                          <a:effectLst/>
                        </a:rPr>
                        <a:t>$27,711.24</a:t>
                      </a:r>
                      <a:endParaRPr lang="es-MX" sz="10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4811" marR="64811" marT="0" marB="0"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5302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900">
                          <a:effectLst/>
                        </a:rPr>
                        <a:t>7129</a:t>
                      </a:r>
                      <a:endParaRPr lang="es-MX" sz="10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4811" marR="6481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900">
                          <a:effectLst/>
                        </a:rPr>
                        <a:t>Servicios de Capacitación</a:t>
                      </a:r>
                      <a:endParaRPr lang="es-MX" sz="10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4811" marR="64811" marT="0" marB="0"/>
                </a:tc>
                <a:tc gridSpan="2"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MX" sz="900">
                          <a:effectLst/>
                        </a:rPr>
                        <a:t>$12,000.00</a:t>
                      </a:r>
                      <a:endParaRPr lang="es-MX" sz="10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4811" marR="64811" marT="0" marB="0"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5302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900">
                          <a:effectLst/>
                        </a:rPr>
                        <a:t>7134</a:t>
                      </a:r>
                      <a:endParaRPr lang="es-MX" sz="10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4811" marR="6481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900">
                          <a:effectLst/>
                        </a:rPr>
                        <a:t>Prácticas de Campo</a:t>
                      </a:r>
                      <a:endParaRPr lang="es-MX" sz="10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4811" marR="64811" marT="0" marB="0"/>
                </a:tc>
                <a:tc gridSpan="2"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MX" sz="900">
                          <a:effectLst/>
                        </a:rPr>
                        <a:t>$14,000.00</a:t>
                      </a:r>
                      <a:endParaRPr lang="es-MX" sz="10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4811" marR="64811" marT="0" marB="0"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5302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900">
                          <a:effectLst/>
                        </a:rPr>
                        <a:t>7135</a:t>
                      </a:r>
                      <a:endParaRPr lang="es-MX" sz="10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4811" marR="6481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Asist. de Est a Cong Conv Sem Simp</a:t>
                      </a:r>
                      <a:endParaRPr lang="es-MX" sz="10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4811" marR="64811" marT="0" marB="0"/>
                </a:tc>
                <a:tc gridSpan="2"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MX" sz="900">
                          <a:effectLst/>
                        </a:rPr>
                        <a:t>$10,000.00</a:t>
                      </a:r>
                      <a:endParaRPr lang="es-MX" sz="10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4811" marR="64811" marT="0" marB="0"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5302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900">
                          <a:effectLst/>
                        </a:rPr>
                        <a:t>7164</a:t>
                      </a:r>
                      <a:endParaRPr lang="es-MX" sz="10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4811" marR="6481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900">
                          <a:effectLst/>
                        </a:rPr>
                        <a:t>Viáticos Pers Académico en el País</a:t>
                      </a:r>
                      <a:endParaRPr lang="es-MX" sz="10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4811" marR="64811" marT="0" marB="0"/>
                </a:tc>
                <a:tc gridSpan="2"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MX" sz="900">
                          <a:effectLst/>
                        </a:rPr>
                        <a:t>$6,000.00</a:t>
                      </a:r>
                      <a:endParaRPr lang="es-MX" sz="10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4811" marR="64811" marT="0" marB="0"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5302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900">
                          <a:effectLst/>
                        </a:rPr>
                        <a:t>7165</a:t>
                      </a:r>
                      <a:endParaRPr lang="es-MX" sz="10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4811" marR="6481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900">
                          <a:effectLst/>
                        </a:rPr>
                        <a:t>Viáticos a Terceros</a:t>
                      </a:r>
                      <a:endParaRPr lang="es-MX" sz="10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4811" marR="64811" marT="0" marB="0"/>
                </a:tc>
                <a:tc gridSpan="2"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MX" sz="900">
                          <a:effectLst/>
                        </a:rPr>
                        <a:t>$11,000.00</a:t>
                      </a:r>
                      <a:endParaRPr lang="es-MX" sz="10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4811" marR="64811" marT="0" marB="0"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5302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900">
                          <a:effectLst/>
                        </a:rPr>
                        <a:t>7177</a:t>
                      </a:r>
                      <a:endParaRPr lang="es-MX" sz="10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4811" marR="6481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900">
                          <a:effectLst/>
                        </a:rPr>
                        <a:t>Serv Apoyo Admvo Fotocopiado e Impr</a:t>
                      </a:r>
                      <a:endParaRPr lang="es-MX" sz="10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4811" marR="64811" marT="0" marB="0"/>
                </a:tc>
                <a:tc gridSpan="2"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MX" sz="900">
                          <a:effectLst/>
                        </a:rPr>
                        <a:t>$6,000.00</a:t>
                      </a:r>
                      <a:endParaRPr lang="es-MX" sz="10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4811" marR="64811" marT="0" marB="0"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5302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900">
                          <a:effectLst/>
                        </a:rPr>
                        <a:t>7185</a:t>
                      </a:r>
                      <a:endParaRPr lang="es-MX" sz="10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4811" marR="6481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900">
                          <a:effectLst/>
                        </a:rPr>
                        <a:t>Pasajes Terrestres</a:t>
                      </a:r>
                      <a:endParaRPr lang="es-MX" sz="10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4811" marR="64811" marT="0" marB="0"/>
                </a:tc>
                <a:tc gridSpan="2"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MX" sz="900">
                          <a:effectLst/>
                        </a:rPr>
                        <a:t>$3,000.00</a:t>
                      </a:r>
                      <a:endParaRPr lang="es-MX" sz="10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4811" marR="64811" marT="0" marB="0"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4402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900">
                          <a:effectLst/>
                        </a:rPr>
                        <a:t>7220</a:t>
                      </a:r>
                      <a:endParaRPr lang="es-MX" sz="10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4811" marR="6481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900">
                          <a:effectLst/>
                        </a:rPr>
                        <a:t>Productos Alimenticios P/ Personas</a:t>
                      </a:r>
                      <a:endParaRPr lang="es-MX" sz="10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4811" marR="64811" marT="0" marB="0"/>
                </a:tc>
                <a:tc gridSpan="2"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MX" sz="900">
                          <a:effectLst/>
                        </a:rPr>
                        <a:t>$6,000.00</a:t>
                      </a:r>
                      <a:endParaRPr lang="es-MX" sz="10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4811" marR="64811" marT="0" marB="0"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5302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900">
                          <a:effectLst/>
                        </a:rPr>
                        <a:t>7227</a:t>
                      </a:r>
                      <a:endParaRPr lang="es-MX" sz="10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4811" marR="6481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900">
                          <a:effectLst/>
                        </a:rPr>
                        <a:t>Utensilios P/ Serv de Alimentación</a:t>
                      </a:r>
                      <a:endParaRPr lang="es-MX" sz="10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4811" marR="64811" marT="0" marB="0"/>
                </a:tc>
                <a:tc gridSpan="2"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MX" sz="900">
                          <a:effectLst/>
                        </a:rPr>
                        <a:t>$2,000.00</a:t>
                      </a:r>
                      <a:endParaRPr lang="es-MX" sz="10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4811" marR="64811" marT="0" marB="0"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259244">
                <a:tc gridSpan="4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900">
                          <a:effectLst/>
                        </a:rPr>
                        <a:t> </a:t>
                      </a:r>
                      <a:endParaRPr lang="es-MX" sz="10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900">
                          <a:effectLst/>
                        </a:rPr>
                        <a:t> </a:t>
                      </a:r>
                      <a:endParaRPr lang="es-MX" sz="10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4811" marR="64811" marT="0" marB="0"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5302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900">
                          <a:effectLst/>
                        </a:rPr>
                        <a:t>Fondo:</a:t>
                      </a:r>
                      <a:endParaRPr lang="es-MX" sz="10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4811" marR="64811" marT="0" marB="0"/>
                </a:tc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900">
                          <a:effectLst/>
                        </a:rPr>
                        <a:t>814 SUBSIDIO ESTATAL ORDINARIO 2017</a:t>
                      </a:r>
                      <a:endParaRPr lang="es-MX" sz="10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4811" marR="64811" marT="0" marB="0"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5302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900">
                          <a:effectLst/>
                        </a:rPr>
                        <a:t>Clave Programática:</a:t>
                      </a:r>
                      <a:endParaRPr lang="es-MX" sz="10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4811" marR="64811" marT="0" marB="0"/>
                </a:tc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900">
                          <a:effectLst/>
                        </a:rPr>
                        <a:t>14350 LIC. EN TECNOLOGIAS COMPUTACIONALES</a:t>
                      </a:r>
                      <a:endParaRPr lang="es-MX" sz="10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4811" marR="64811" marT="0" marB="0"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53026">
                <a:tc>
                  <a:txBody>
                    <a:bodyPr/>
                    <a:lstStyle/>
                    <a:p>
                      <a:pPr fontAlgn="t">
                        <a:spcAft>
                          <a:spcPts val="0"/>
                        </a:spcAft>
                      </a:pPr>
                      <a:r>
                        <a:rPr lang="es-MX" sz="900">
                          <a:effectLst/>
                        </a:rPr>
                        <a:t>Dependencia:</a:t>
                      </a:r>
                      <a:endParaRPr lang="es-MX" sz="10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4811" marR="64811" marT="0" marB="0"/>
                </a:tc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900">
                          <a:effectLst/>
                        </a:rPr>
                        <a:t>11304 FAC ESTADISTICA E INFORMATICA</a:t>
                      </a:r>
                      <a:endParaRPr lang="es-MX" sz="10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4811" marR="64811" marT="0" marB="0"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5302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900">
                          <a:effectLst/>
                        </a:rPr>
                        <a:t>Monto del proyecto:</a:t>
                      </a:r>
                      <a:endParaRPr lang="es-MX" sz="10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4811" marR="64811" marT="0" marB="0"/>
                </a:tc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900">
                          <a:effectLst/>
                        </a:rPr>
                        <a:t>$58,747.49</a:t>
                      </a:r>
                      <a:endParaRPr lang="es-MX" sz="10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4811" marR="64811" marT="0" marB="0"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5302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900">
                          <a:effectLst/>
                        </a:rPr>
                        <a:t>Partida</a:t>
                      </a:r>
                      <a:endParaRPr lang="es-MX" sz="10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4811" marR="64811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900">
                          <a:effectLst/>
                        </a:rPr>
                        <a:t>Descripción</a:t>
                      </a:r>
                      <a:endParaRPr lang="es-MX" sz="10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4811" marR="64811" marT="0" marB="0"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900">
                          <a:effectLst/>
                        </a:rPr>
                        <a:t>TOTAL</a:t>
                      </a:r>
                      <a:endParaRPr lang="es-MX" sz="10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4811" marR="64811" marT="0" marB="0"/>
                </a:tc>
              </a:tr>
              <a:tr h="15302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900">
                          <a:effectLst/>
                        </a:rPr>
                        <a:t>7113</a:t>
                      </a:r>
                      <a:endParaRPr lang="es-MX" sz="10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4811" marR="64811" marT="0" marB="0"/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900">
                          <a:effectLst/>
                        </a:rPr>
                        <a:t>Energía Eléctrica</a:t>
                      </a:r>
                      <a:endParaRPr lang="es-MX" sz="10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4811" marR="64811" marT="0" marB="0"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MX" sz="900">
                          <a:effectLst/>
                        </a:rPr>
                        <a:t>$21,345.03</a:t>
                      </a:r>
                      <a:endParaRPr lang="es-MX" sz="10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4811" marR="64811" marT="0" marB="0"/>
                </a:tc>
              </a:tr>
              <a:tr h="15302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900">
                          <a:effectLst/>
                        </a:rPr>
                        <a:t>7114</a:t>
                      </a:r>
                      <a:endParaRPr lang="es-MX" sz="10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4811" marR="64811" marT="0" marB="0"/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900">
                          <a:effectLst/>
                        </a:rPr>
                        <a:t>Agua Potable</a:t>
                      </a:r>
                      <a:endParaRPr lang="es-MX" sz="10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4811" marR="64811" marT="0" marB="0"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MX" sz="900">
                          <a:effectLst/>
                        </a:rPr>
                        <a:t>$17,402.46</a:t>
                      </a:r>
                      <a:endParaRPr lang="es-MX" sz="10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4811" marR="64811" marT="0" marB="0"/>
                </a:tc>
              </a:tr>
              <a:tr h="15302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900">
                          <a:effectLst/>
                        </a:rPr>
                        <a:t>7177</a:t>
                      </a:r>
                      <a:endParaRPr lang="es-MX" sz="10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4811" marR="64811" marT="0" marB="0"/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900">
                          <a:effectLst/>
                        </a:rPr>
                        <a:t>Serv Apoyo Admvo Fotocopiado e Impr</a:t>
                      </a:r>
                      <a:endParaRPr lang="es-MX" sz="10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4811" marR="64811" marT="0" marB="0"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MX" sz="900">
                          <a:effectLst/>
                        </a:rPr>
                        <a:t>$13,000.00</a:t>
                      </a:r>
                      <a:endParaRPr lang="es-MX" sz="10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4811" marR="64811" marT="0" marB="0"/>
                </a:tc>
              </a:tr>
              <a:tr h="15302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900">
                          <a:effectLst/>
                        </a:rPr>
                        <a:t>7208</a:t>
                      </a:r>
                      <a:endParaRPr lang="es-MX" sz="10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4811" marR="64811" marT="0" marB="0"/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900">
                          <a:effectLst/>
                        </a:rPr>
                        <a:t>Mat. Útiles y Eq. Menores de TIC'S</a:t>
                      </a:r>
                      <a:endParaRPr lang="es-MX" sz="10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4811" marR="64811" marT="0" marB="0"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MX" sz="900">
                          <a:effectLst/>
                        </a:rPr>
                        <a:t>$5,000.00</a:t>
                      </a:r>
                      <a:endParaRPr lang="es-MX" sz="10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4811" marR="64811" marT="0" marB="0"/>
                </a:tc>
              </a:tr>
              <a:tr h="15302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900">
                          <a:effectLst/>
                        </a:rPr>
                        <a:t>7473</a:t>
                      </a:r>
                      <a:endParaRPr lang="es-MX" sz="10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4811" marR="64811" marT="0" marB="0"/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900">
                          <a:effectLst/>
                        </a:rPr>
                        <a:t>Arrend de Equipo de Trans Autobuses</a:t>
                      </a:r>
                      <a:endParaRPr lang="es-MX" sz="10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4811" marR="64811" marT="0" marB="0"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MX" sz="900" dirty="0">
                          <a:effectLst/>
                        </a:rPr>
                        <a:t>$2,000.00</a:t>
                      </a:r>
                      <a:endParaRPr lang="es-MX" sz="10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4811" marR="64811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9202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Fondo Ordinario 2017</a:t>
            </a:r>
            <a:endParaRPr lang="es-MX" dirty="0"/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38734502"/>
              </p:ext>
            </p:extLst>
          </p:nvPr>
        </p:nvGraphicFramePr>
        <p:xfrm>
          <a:off x="467544" y="1556792"/>
          <a:ext cx="8229600" cy="178117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89475"/>
                <a:gridCol w="4389668"/>
                <a:gridCol w="1550457"/>
              </a:tblGrid>
              <a:tr h="161925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 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619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Fondo: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814 SUBSIDIO ESTATAL ORDINARIO 2017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619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Clave Programática: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14351 LIC. EN REDES Y SERVS DE COMPUTO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61925">
                <a:tc>
                  <a:txBody>
                    <a:bodyPr/>
                    <a:lstStyle/>
                    <a:p>
                      <a:pPr fontAlgn="t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Dependencia: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11304 FAC ESTADISTICA E INFORMATICA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619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Monto del proyecto: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$49,259.47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619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Partida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Descripción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TOTAL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619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7113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Energía Eléctrica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$16,118.32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619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7114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Agua Potable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$13,141.15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619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7166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Transporte Local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$2,000.00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619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7177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Serv Apoyo Admvo Fotocopiado e Impr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$10,000.00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619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7208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Mat. Útiles y Eq. Menores de TIC'S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MX" sz="1000" dirty="0">
                          <a:effectLst/>
                        </a:rPr>
                        <a:t>$5,000.00</a:t>
                      </a:r>
                      <a:endParaRPr lang="es-MX" sz="11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5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4582061"/>
              </p:ext>
            </p:extLst>
          </p:nvPr>
        </p:nvGraphicFramePr>
        <p:xfrm>
          <a:off x="467544" y="3573016"/>
          <a:ext cx="8229600" cy="19431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89475"/>
                <a:gridCol w="4389668"/>
                <a:gridCol w="1550457"/>
              </a:tblGrid>
              <a:tr h="1619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Fondo: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814 SUBSIDIO ESTATAL ORDINARIO 2017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619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Clave Programática: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14352 LIC. EN INGENIERIA DE SOFTWARE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61925">
                <a:tc>
                  <a:txBody>
                    <a:bodyPr/>
                    <a:lstStyle/>
                    <a:p>
                      <a:pPr fontAlgn="t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Dependencia: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11304 FAC ESTADISTICA E INFORMATICA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619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Monto del proyecto: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$55,849.95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619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Partida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Descripción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TOTAL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619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7113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Energía Eléctrica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$19,748.85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619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7114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Agua Potable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$16,101.10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619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7166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Transporte Local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$2,000.00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619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7177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Serv Apoyo Admvo Fotocopiado e Impr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$3,000.00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619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7208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Mat. Útiles y Eq. Menores de TIC'S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$4,000.00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619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7209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Mat. Útiles y Eq. Menores de Ofna.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$3,000.00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619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7220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Productos Alimenticios P/ Personas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MX" sz="1000" dirty="0">
                          <a:effectLst/>
                        </a:rPr>
                        <a:t>$8,000.00</a:t>
                      </a:r>
                      <a:endParaRPr lang="es-MX" sz="11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35276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dirty="0" smtClean="0"/>
              <a:t>Gestión (Apoyo académicos y estudiantes Fondo Ordinario)</a:t>
            </a:r>
            <a:endParaRPr lang="es-MX" dirty="0"/>
          </a:p>
        </p:txBody>
      </p:sp>
      <p:graphicFrame>
        <p:nvGraphicFramePr>
          <p:cNvPr id="4" name="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2173300"/>
              </p:ext>
            </p:extLst>
          </p:nvPr>
        </p:nvGraphicFramePr>
        <p:xfrm>
          <a:off x="467544" y="1700808"/>
          <a:ext cx="8229600" cy="248094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1619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 dirty="0">
                          <a:effectLst/>
                        </a:rPr>
                        <a:t>Nombre del Evento</a:t>
                      </a:r>
                      <a:endParaRPr lang="es-MX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Lugar y Fecha</a:t>
                      </a:r>
                      <a:endParaRPr lang="es-MX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Monto</a:t>
                      </a:r>
                      <a:endParaRPr lang="es-MX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Número de Académicos</a:t>
                      </a:r>
                      <a:endParaRPr lang="es-MX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619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Asamblea general ordinaria y extraordinaria</a:t>
                      </a:r>
                      <a:endParaRPr lang="es-MX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Ciudad de México el 3 febrero 2017</a:t>
                      </a:r>
                      <a:endParaRPr lang="es-MX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$1,459.00</a:t>
                      </a:r>
                      <a:endParaRPr lang="es-MX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1</a:t>
                      </a:r>
                      <a:endParaRPr lang="es-MX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619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CCNA routing y switching connrcting nrtwork</a:t>
                      </a:r>
                      <a:endParaRPr lang="es-MX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1000" dirty="0">
                          <a:effectLst/>
                        </a:rPr>
                        <a:t>Ciudad de dolores hidalgo, Guanajuato, del 21 al 27 mayo 2017</a:t>
                      </a:r>
                      <a:endParaRPr lang="es-MX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$10,000.00</a:t>
                      </a:r>
                      <a:endParaRPr lang="es-MX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2</a:t>
                      </a:r>
                      <a:endParaRPr lang="es-MX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619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Evento campus party</a:t>
                      </a:r>
                      <a:endParaRPr lang="es-MX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1000" dirty="0">
                          <a:effectLst/>
                        </a:rPr>
                        <a:t>Ciudad de Guadalajara Jalisco del 5 al 9 julio 2017</a:t>
                      </a:r>
                      <a:endParaRPr lang="es-MX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$5,620.00</a:t>
                      </a:r>
                      <a:endParaRPr lang="es-MX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1</a:t>
                      </a:r>
                      <a:endParaRPr lang="es-MX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619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LII Asamblea general de asociados (ANIEI)</a:t>
                      </a:r>
                      <a:endParaRPr lang="es-MX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1000" dirty="0">
                          <a:effectLst/>
                        </a:rPr>
                        <a:t>Cd. Universitaria Arteaga, Coahuila del 13 al 17 junio 2017</a:t>
                      </a:r>
                      <a:endParaRPr lang="es-MX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$13,960.00</a:t>
                      </a:r>
                      <a:endParaRPr lang="es-MX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2</a:t>
                      </a:r>
                      <a:endParaRPr lang="es-MX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619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The international conference on mechatronics, electronics and automotive engineering 2016</a:t>
                      </a:r>
                      <a:endParaRPr lang="es-MX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Cuernavaca Morelos del 22 al 25 noviembre 2016</a:t>
                      </a:r>
                      <a:endParaRPr lang="es-MX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$4,080.00</a:t>
                      </a:r>
                      <a:endParaRPr lang="es-MX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1</a:t>
                      </a:r>
                      <a:endParaRPr lang="es-MX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4262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VII Congreso Internacional sobre Aplicación de Tecnologías de la Información y Comunicación Avanzada (ATICA2016)</a:t>
                      </a:r>
                      <a:endParaRPr lang="es-MX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Ciudad de Cuenca, Ecuador del 7 al 12 noviembre 2016.</a:t>
                      </a:r>
                      <a:endParaRPr lang="es-MX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$11,509.57</a:t>
                      </a:r>
                      <a:endParaRPr lang="es-MX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 dirty="0">
                          <a:effectLst/>
                        </a:rPr>
                        <a:t>2</a:t>
                      </a:r>
                      <a:endParaRPr lang="es-MX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5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6098009"/>
              </p:ext>
            </p:extLst>
          </p:nvPr>
        </p:nvGraphicFramePr>
        <p:xfrm>
          <a:off x="467544" y="4581128"/>
          <a:ext cx="8201372" cy="107632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32248"/>
                <a:gridCol w="2736304"/>
                <a:gridCol w="1807085"/>
                <a:gridCol w="1425735"/>
              </a:tblGrid>
              <a:tr h="1619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 dirty="0">
                          <a:effectLst/>
                        </a:rPr>
                        <a:t>Nombre del Evento</a:t>
                      </a:r>
                      <a:endParaRPr lang="es-MX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Lugar y Fecha</a:t>
                      </a:r>
                      <a:endParaRPr lang="es-MX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Monto</a:t>
                      </a:r>
                      <a:endParaRPr lang="es-MX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Número de Académicos</a:t>
                      </a:r>
                      <a:endParaRPr lang="es-MX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619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Estancia de investigación en el depto. de estadística del ITAM 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1000" dirty="0">
                          <a:effectLst/>
                        </a:rPr>
                        <a:t>Ciudad de México del 14 noviembre al 16 diciembre 2016</a:t>
                      </a:r>
                      <a:endParaRPr lang="es-MX" sz="11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$2,317.00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1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619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7mo. Encuentro nacional de tutoría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Ciudad de Guanajuato del 22 al 25 noviembre 2016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$1,180.00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1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619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XVIII Evento Internacional Metacompu 2016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Matanzas Cuba del 14 al 20 noviembre 2016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 dirty="0">
                          <a:effectLst/>
                        </a:rPr>
                        <a:t>$9,967.00</a:t>
                      </a:r>
                      <a:endParaRPr lang="es-MX" sz="11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 dirty="0">
                          <a:effectLst/>
                        </a:rPr>
                        <a:t>2</a:t>
                      </a:r>
                      <a:endParaRPr lang="es-MX" sz="11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57941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Patronato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 numCol="2">
            <a:noAutofit/>
          </a:bodyPr>
          <a:lstStyle/>
          <a:p>
            <a:r>
              <a:rPr lang="es-MX" sz="2000" dirty="0"/>
              <a:t>Fondo 132, Informática</a:t>
            </a:r>
          </a:p>
          <a:p>
            <a:r>
              <a:rPr lang="es-MX" sz="2000" dirty="0"/>
              <a:t>Remanente 2015: 420,216.79</a:t>
            </a:r>
          </a:p>
          <a:p>
            <a:r>
              <a:rPr lang="es-MX" sz="2000" dirty="0"/>
              <a:t>Egreso: 269.371.24 </a:t>
            </a:r>
          </a:p>
          <a:p>
            <a:endParaRPr lang="es-MX" sz="2000" dirty="0"/>
          </a:p>
          <a:p>
            <a:r>
              <a:rPr lang="es-MX" sz="2000" dirty="0"/>
              <a:t>Fondo 132, </a:t>
            </a:r>
            <a:r>
              <a:rPr lang="es-MX" sz="2000" dirty="0" err="1"/>
              <a:t>CyTES</a:t>
            </a:r>
            <a:endParaRPr lang="es-MX" sz="2000" dirty="0"/>
          </a:p>
          <a:p>
            <a:r>
              <a:rPr lang="es-MX" sz="2000" dirty="0"/>
              <a:t>Remanente 2015: 367,942,72</a:t>
            </a:r>
          </a:p>
          <a:p>
            <a:r>
              <a:rPr lang="es-MX" sz="2000" dirty="0"/>
              <a:t>Egreso: 260.287.30 </a:t>
            </a:r>
          </a:p>
          <a:p>
            <a:endParaRPr lang="es-MX" sz="2000" dirty="0"/>
          </a:p>
          <a:p>
            <a:r>
              <a:rPr lang="es-MX" sz="2000" dirty="0"/>
              <a:t>Fondo 132, Tecnologías Computacionales</a:t>
            </a:r>
          </a:p>
          <a:p>
            <a:r>
              <a:rPr lang="es-MX" sz="2000" dirty="0"/>
              <a:t>Remanente 2015: 157,157.80</a:t>
            </a:r>
          </a:p>
          <a:p>
            <a:r>
              <a:rPr lang="es-MX" sz="2000" dirty="0"/>
              <a:t>Egreso: 78.310,75 </a:t>
            </a:r>
          </a:p>
          <a:p>
            <a:endParaRPr lang="es-MX" sz="2000" dirty="0"/>
          </a:p>
          <a:p>
            <a:r>
              <a:rPr lang="es-MX" sz="2000" dirty="0"/>
              <a:t>Fondo 132, Redes y Servicios de Cómputo</a:t>
            </a:r>
          </a:p>
          <a:p>
            <a:r>
              <a:rPr lang="es-MX" sz="2000" dirty="0"/>
              <a:t>Remanente 2015: 119,612.20</a:t>
            </a:r>
          </a:p>
          <a:p>
            <a:r>
              <a:rPr lang="es-MX" sz="2000" dirty="0"/>
              <a:t>Egreso: 52.642,17 </a:t>
            </a:r>
          </a:p>
          <a:p>
            <a:endParaRPr lang="es-MX" sz="2000" dirty="0"/>
          </a:p>
          <a:p>
            <a:r>
              <a:rPr lang="es-MX" sz="2000" dirty="0"/>
              <a:t>Fondo 132, Ingeniería de Software</a:t>
            </a:r>
          </a:p>
          <a:p>
            <a:r>
              <a:rPr lang="es-MX" sz="2000" dirty="0"/>
              <a:t>Remanente 2015: 152,138.00</a:t>
            </a:r>
          </a:p>
          <a:p>
            <a:r>
              <a:rPr lang="es-MX" sz="2000" dirty="0"/>
              <a:t>Egreso: 46.612,71 </a:t>
            </a:r>
          </a:p>
        </p:txBody>
      </p:sp>
    </p:spTree>
    <p:extLst>
      <p:ext uri="{BB962C8B-B14F-4D97-AF65-F5344CB8AC3E}">
        <p14:creationId xmlns:p14="http://schemas.microsoft.com/office/powerpoint/2010/main" val="1075883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Pro-mejoras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 numCol="2">
            <a:normAutofit fontScale="77500" lnSpcReduction="20000"/>
          </a:bodyPr>
          <a:lstStyle/>
          <a:p>
            <a:r>
              <a:rPr lang="es-MX" dirty="0" smtClean="0"/>
              <a:t>Fondo 133, Informática</a:t>
            </a:r>
          </a:p>
          <a:p>
            <a:r>
              <a:rPr lang="es-MX" dirty="0" smtClean="0"/>
              <a:t>Ingreso: </a:t>
            </a:r>
            <a:r>
              <a:rPr lang="es-MX" dirty="0"/>
              <a:t>225,886.00 </a:t>
            </a:r>
            <a:endParaRPr lang="es-MX" dirty="0" smtClean="0"/>
          </a:p>
          <a:p>
            <a:r>
              <a:rPr lang="es-MX" dirty="0" smtClean="0"/>
              <a:t>Egreso: </a:t>
            </a:r>
            <a:r>
              <a:rPr lang="es-MX" dirty="0"/>
              <a:t>26,058.81</a:t>
            </a:r>
            <a:r>
              <a:rPr lang="es-MX" dirty="0" smtClean="0"/>
              <a:t> </a:t>
            </a:r>
          </a:p>
          <a:p>
            <a:endParaRPr lang="es-MX" dirty="0" smtClean="0"/>
          </a:p>
          <a:p>
            <a:r>
              <a:rPr lang="es-MX" dirty="0" smtClean="0"/>
              <a:t>Fondo 133, </a:t>
            </a:r>
            <a:r>
              <a:rPr lang="es-MX" dirty="0" err="1" smtClean="0"/>
              <a:t>CyTES</a:t>
            </a:r>
            <a:endParaRPr lang="es-MX" dirty="0" smtClean="0"/>
          </a:p>
          <a:p>
            <a:r>
              <a:rPr lang="es-MX" dirty="0" smtClean="0"/>
              <a:t>Ingreso: </a:t>
            </a:r>
            <a:r>
              <a:rPr lang="es-MX" dirty="0"/>
              <a:t>389,813.00</a:t>
            </a:r>
            <a:endParaRPr lang="es-MX" dirty="0" smtClean="0"/>
          </a:p>
          <a:p>
            <a:r>
              <a:rPr lang="es-MX" dirty="0" smtClean="0"/>
              <a:t>Egreso: </a:t>
            </a:r>
            <a:r>
              <a:rPr lang="es-MX" dirty="0"/>
              <a:t>133.627.36</a:t>
            </a:r>
            <a:r>
              <a:rPr lang="es-MX" dirty="0" smtClean="0"/>
              <a:t> </a:t>
            </a:r>
          </a:p>
          <a:p>
            <a:endParaRPr lang="es-MX" dirty="0" smtClean="0"/>
          </a:p>
          <a:p>
            <a:r>
              <a:rPr lang="es-MX" dirty="0" smtClean="0"/>
              <a:t>Fondo 133, Tecnologías Computacionales</a:t>
            </a:r>
          </a:p>
          <a:p>
            <a:r>
              <a:rPr lang="es-MX" dirty="0" smtClean="0"/>
              <a:t>Ingreso: </a:t>
            </a:r>
            <a:r>
              <a:rPr lang="es-MX" dirty="0"/>
              <a:t>398,335.00 </a:t>
            </a:r>
            <a:endParaRPr lang="es-MX" dirty="0" smtClean="0"/>
          </a:p>
          <a:p>
            <a:r>
              <a:rPr lang="es-MX" dirty="0" smtClean="0"/>
              <a:t>Egreso: 69.138.57 </a:t>
            </a:r>
          </a:p>
          <a:p>
            <a:endParaRPr lang="es-MX" dirty="0" smtClean="0"/>
          </a:p>
          <a:p>
            <a:r>
              <a:rPr lang="es-MX" dirty="0" smtClean="0"/>
              <a:t>Fondo 133, Redes y Servicios de Cómputo</a:t>
            </a:r>
          </a:p>
          <a:p>
            <a:r>
              <a:rPr lang="es-MX" dirty="0" smtClean="0"/>
              <a:t>Ingreso: </a:t>
            </a:r>
            <a:r>
              <a:rPr lang="es-MX" dirty="0"/>
              <a:t>271,755.00 </a:t>
            </a:r>
            <a:endParaRPr lang="es-MX" dirty="0" smtClean="0"/>
          </a:p>
          <a:p>
            <a:r>
              <a:rPr lang="es-MX" dirty="0" smtClean="0"/>
              <a:t>Egreso: </a:t>
            </a:r>
            <a:r>
              <a:rPr lang="es-MX" dirty="0"/>
              <a:t>70,789.69</a:t>
            </a:r>
            <a:r>
              <a:rPr lang="es-MX" dirty="0" smtClean="0"/>
              <a:t> </a:t>
            </a:r>
          </a:p>
          <a:p>
            <a:endParaRPr lang="es-MX" dirty="0" smtClean="0"/>
          </a:p>
          <a:p>
            <a:r>
              <a:rPr lang="es-MX" dirty="0" smtClean="0"/>
              <a:t>Fondo 133, Ingeniería de Software</a:t>
            </a:r>
          </a:p>
          <a:p>
            <a:r>
              <a:rPr lang="es-MX" dirty="0" smtClean="0"/>
              <a:t>Ingreso: 401,203.00</a:t>
            </a:r>
          </a:p>
          <a:p>
            <a:r>
              <a:rPr lang="es-MX" dirty="0" smtClean="0"/>
              <a:t>Egreso: </a:t>
            </a:r>
            <a:r>
              <a:rPr lang="es-MX" dirty="0"/>
              <a:t>88,819.87 </a:t>
            </a:r>
            <a:endParaRPr lang="es-MX" dirty="0" smtClean="0"/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900282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dirty="0" smtClean="0"/>
              <a:t>Gestión (Apoyo académicos y estudiantes PFCE)</a:t>
            </a:r>
            <a:endParaRPr lang="es-MX" dirty="0"/>
          </a:p>
        </p:txBody>
      </p:sp>
      <p:graphicFrame>
        <p:nvGraphicFramePr>
          <p:cNvPr id="4" name="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3972801"/>
              </p:ext>
            </p:extLst>
          </p:nvPr>
        </p:nvGraphicFramePr>
        <p:xfrm>
          <a:off x="827584" y="1844824"/>
          <a:ext cx="7416824" cy="201612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708412"/>
                <a:gridCol w="3708412"/>
              </a:tblGrid>
              <a:tr h="15938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 dirty="0">
                          <a:effectLst/>
                        </a:rPr>
                        <a:t>Descripción</a:t>
                      </a:r>
                      <a:endParaRPr lang="es-MX" sz="11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PFCE 2016</a:t>
                      </a:r>
                      <a:endParaRPr lang="es-MX" sz="11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(EJERCIDO agosto 2017)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593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Eventos Académicos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$2,529.00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593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Publicaciones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-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593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Estancias</a:t>
                      </a:r>
                      <a:endParaRPr lang="es-MX" sz="11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Estudiantes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$27,309.00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593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Visitas de académicos a la FEI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-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593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1000" dirty="0">
                          <a:effectLst/>
                        </a:rPr>
                        <a:t>Infraestructura y</a:t>
                      </a:r>
                      <a:endParaRPr lang="es-MX" sz="11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1000" dirty="0">
                          <a:effectLst/>
                        </a:rPr>
                        <a:t>Software</a:t>
                      </a:r>
                      <a:endParaRPr lang="es-MX" sz="11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$524,425.00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593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Adquisición de Acervo bibliográfico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$10,000.00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593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Cursos, examen y Reacreditación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$16,000.00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593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 </a:t>
                      </a:r>
                      <a:endParaRPr lang="es-MX" sz="11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Total</a:t>
                      </a:r>
                      <a:endParaRPr lang="es-MX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1000" dirty="0">
                          <a:effectLst/>
                        </a:rPr>
                        <a:t> </a:t>
                      </a:r>
                      <a:endParaRPr lang="es-MX" sz="11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1000" dirty="0">
                          <a:effectLst/>
                        </a:rPr>
                        <a:t>$ 580,263.00</a:t>
                      </a:r>
                      <a:endParaRPr lang="es-MX" sz="11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61810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Eventos</a:t>
            </a:r>
            <a:endParaRPr lang="es-MX" dirty="0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317596"/>
            <a:ext cx="3168352" cy="2376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4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268760"/>
            <a:ext cx="3751753" cy="21103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5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3952242"/>
            <a:ext cx="3236798" cy="20857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6 Imagen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9406" y="3658472"/>
            <a:ext cx="4093003" cy="24558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78083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Eventos</a:t>
            </a:r>
            <a:endParaRPr lang="es-MX" dirty="0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12533" y="2380883"/>
            <a:ext cx="4096455" cy="2304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4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7184" y="1340768"/>
            <a:ext cx="4383568" cy="24657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5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8336" y="4002517"/>
            <a:ext cx="4176464" cy="23492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94632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/>
          <a:lstStyle/>
          <a:p>
            <a:r>
              <a:rPr lang="es-MX" dirty="0" smtClean="0"/>
              <a:t>Docencia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51520" y="1412776"/>
            <a:ext cx="8229600" cy="4525963"/>
          </a:xfrm>
        </p:spPr>
        <p:txBody>
          <a:bodyPr numCol="2">
            <a:noAutofit/>
          </a:bodyPr>
          <a:lstStyle/>
          <a:p>
            <a:r>
              <a:rPr lang="es-MX" sz="2000" dirty="0" smtClean="0"/>
              <a:t>31 PTC</a:t>
            </a:r>
          </a:p>
          <a:p>
            <a:pPr lvl="1"/>
            <a:r>
              <a:rPr lang="es-MX" sz="1800" dirty="0" smtClean="0"/>
              <a:t>14 en Informática (2 sabático)</a:t>
            </a:r>
          </a:p>
          <a:p>
            <a:pPr lvl="1"/>
            <a:r>
              <a:rPr lang="es-MX" sz="1800" dirty="0" smtClean="0"/>
              <a:t>12 en Ciencias y Técnicas Estadísticas (1 sabático)</a:t>
            </a:r>
          </a:p>
          <a:p>
            <a:pPr lvl="1"/>
            <a:r>
              <a:rPr lang="es-MX" sz="1800" dirty="0" smtClean="0"/>
              <a:t>1 en Tecnologías Computacionales</a:t>
            </a:r>
          </a:p>
          <a:p>
            <a:pPr lvl="1"/>
            <a:r>
              <a:rPr lang="es-MX" sz="1800" dirty="0" smtClean="0"/>
              <a:t>3 en Ingeniería de Software(1 sabático)</a:t>
            </a:r>
          </a:p>
          <a:p>
            <a:pPr lvl="1"/>
            <a:r>
              <a:rPr lang="es-MX" sz="1800" dirty="0" smtClean="0"/>
              <a:t>1 en Redes y Servicios de Cómputo (Descargado estudios de posgrado)</a:t>
            </a:r>
          </a:p>
          <a:p>
            <a:r>
              <a:rPr lang="es-MX" sz="2000" dirty="0" smtClean="0"/>
              <a:t>2 Investigadores de TC</a:t>
            </a:r>
          </a:p>
          <a:p>
            <a:endParaRPr lang="es-MX" sz="2000" dirty="0" smtClean="0"/>
          </a:p>
          <a:p>
            <a:r>
              <a:rPr lang="es-MX" sz="2000" dirty="0" smtClean="0"/>
              <a:t>11 Técnicos Académicos</a:t>
            </a:r>
          </a:p>
          <a:p>
            <a:pPr lvl="1"/>
            <a:r>
              <a:rPr lang="es-MX" sz="1800" dirty="0" smtClean="0"/>
              <a:t>4 en Informática (2 comisionados y 1 plaza interino)</a:t>
            </a:r>
          </a:p>
          <a:p>
            <a:pPr lvl="1"/>
            <a:r>
              <a:rPr lang="es-MX" sz="1800" dirty="0" smtClean="0"/>
              <a:t>7 en Ciencias y Técnicas Estadísticas (2 comisionados)</a:t>
            </a:r>
          </a:p>
          <a:p>
            <a:r>
              <a:rPr lang="es-MX" sz="2000" dirty="0" smtClean="0"/>
              <a:t>23 Interinos</a:t>
            </a:r>
          </a:p>
          <a:p>
            <a:r>
              <a:rPr lang="es-MX" sz="2000" dirty="0" smtClean="0"/>
              <a:t>53 Profesores por Asignatura</a:t>
            </a:r>
          </a:p>
        </p:txBody>
      </p:sp>
      <p:pic>
        <p:nvPicPr>
          <p:cNvPr id="30" name="29 Imagen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62"/>
          <a:stretch/>
        </p:blipFill>
        <p:spPr>
          <a:xfrm>
            <a:off x="4665517" y="3493306"/>
            <a:ext cx="3969747" cy="20239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1165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Eventos</a:t>
            </a:r>
            <a:endParaRPr lang="es-MX" dirty="0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340768"/>
            <a:ext cx="3839952" cy="28799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5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1" y="1448602"/>
            <a:ext cx="3552395" cy="26642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6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249224"/>
            <a:ext cx="4032765" cy="22684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7 Imagen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2176" y="4256012"/>
            <a:ext cx="3250189" cy="24376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74671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537592"/>
            <a:ext cx="3928212" cy="29398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5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76673"/>
            <a:ext cx="4000989" cy="30007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10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645024"/>
            <a:ext cx="3672408" cy="27543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12 Imagen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0943" y="3762037"/>
            <a:ext cx="3984442" cy="2520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38022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9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3288" y="4077072"/>
            <a:ext cx="3199170" cy="2399378"/>
          </a:xfrm>
          <a:prstGeom prst="rect">
            <a:avLst/>
          </a:prstGeom>
        </p:spPr>
      </p:pic>
      <p:pic>
        <p:nvPicPr>
          <p:cNvPr id="11" name="10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9756" y="980729"/>
            <a:ext cx="3840424" cy="2880319"/>
          </a:xfrm>
          <a:prstGeom prst="rect">
            <a:avLst/>
          </a:prstGeom>
        </p:spPr>
      </p:pic>
      <p:pic>
        <p:nvPicPr>
          <p:cNvPr id="13" name="12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446" y="980728"/>
            <a:ext cx="3840427" cy="288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9099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692696"/>
            <a:ext cx="1453663" cy="1697222"/>
          </a:xfrm>
          <a:prstGeom prst="rect">
            <a:avLst/>
          </a:prstGeom>
        </p:spPr>
      </p:pic>
      <p:sp>
        <p:nvSpPr>
          <p:cNvPr id="5" name="4 Rectángulo"/>
          <p:cNvSpPr/>
          <p:nvPr/>
        </p:nvSpPr>
        <p:spPr>
          <a:xfrm>
            <a:off x="1316303" y="3016913"/>
            <a:ext cx="65527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2400" dirty="0"/>
              <a:t>“Ninguno de nosotros es tan bueno como todos nosotros juntos”, </a:t>
            </a:r>
            <a:r>
              <a:rPr lang="es-MX" sz="2400" dirty="0" err="1"/>
              <a:t>Ray</a:t>
            </a:r>
            <a:r>
              <a:rPr lang="es-MX" sz="2400" dirty="0"/>
              <a:t> </a:t>
            </a:r>
            <a:r>
              <a:rPr lang="es-MX" sz="2400" dirty="0" err="1"/>
              <a:t>Kroc</a:t>
            </a:r>
            <a:endParaRPr lang="es-MX" sz="2400" dirty="0"/>
          </a:p>
        </p:txBody>
      </p:sp>
      <p:sp>
        <p:nvSpPr>
          <p:cNvPr id="6" name="5 CuadroTexto"/>
          <p:cNvSpPr txBox="1"/>
          <p:nvPr/>
        </p:nvSpPr>
        <p:spPr>
          <a:xfrm>
            <a:off x="3663726" y="4425054"/>
            <a:ext cx="185788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4400" dirty="0" smtClean="0"/>
              <a:t>Gracias</a:t>
            </a:r>
            <a:endParaRPr lang="es-MX" sz="4400" dirty="0"/>
          </a:p>
        </p:txBody>
      </p:sp>
    </p:spTree>
    <p:extLst>
      <p:ext uri="{BB962C8B-B14F-4D97-AF65-F5344CB8AC3E}">
        <p14:creationId xmlns:p14="http://schemas.microsoft.com/office/powerpoint/2010/main" val="2312196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Comentarios</a:t>
            </a:r>
            <a:endParaRPr lang="es-MX" dirty="0"/>
          </a:p>
        </p:txBody>
      </p:sp>
      <p:pic>
        <p:nvPicPr>
          <p:cNvPr id="28" name="27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2132856"/>
            <a:ext cx="6400997" cy="2352503"/>
          </a:xfrm>
          <a:prstGeom prst="rect">
            <a:avLst/>
          </a:prstGeom>
        </p:spPr>
      </p:pic>
      <p:pic>
        <p:nvPicPr>
          <p:cNvPr id="31" name="30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3309107"/>
            <a:ext cx="4593823" cy="27562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45836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Planes de Estudio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s-MX" sz="2400" dirty="0"/>
              <a:t>Se </a:t>
            </a:r>
            <a:r>
              <a:rPr lang="es-MX" sz="2400" dirty="0" smtClean="0"/>
              <a:t>concluyó </a:t>
            </a:r>
            <a:r>
              <a:rPr lang="es-MX" sz="2400" dirty="0"/>
              <a:t>los trabajos </a:t>
            </a:r>
            <a:r>
              <a:rPr lang="es-MX" sz="2400" dirty="0" smtClean="0"/>
              <a:t>revisión </a:t>
            </a:r>
            <a:r>
              <a:rPr lang="es-MX" sz="2400" dirty="0"/>
              <a:t>y reestructuración del </a:t>
            </a:r>
            <a:r>
              <a:rPr lang="es-MX" sz="2400" dirty="0" smtClean="0"/>
              <a:t>PE de </a:t>
            </a:r>
            <a:r>
              <a:rPr lang="es-MX" sz="2400" dirty="0"/>
              <a:t>la Licenciatura en Ciencia y Técnicas Estadísticas surgiendo la Licenciatura en Estadística </a:t>
            </a:r>
            <a:r>
              <a:rPr lang="es-MX" sz="2400" dirty="0" smtClean="0"/>
              <a:t>(aprobada </a:t>
            </a:r>
            <a:r>
              <a:rPr lang="es-MX" sz="2400" dirty="0"/>
              <a:t>en Diciembre de 2016 en </a:t>
            </a:r>
            <a:r>
              <a:rPr lang="es-MX" sz="2400" dirty="0" smtClean="0"/>
              <a:t>CUG), </a:t>
            </a:r>
            <a:r>
              <a:rPr lang="es-MX" sz="2400" dirty="0"/>
              <a:t>dicho programa empezó a operar en Agosto de 2017</a:t>
            </a:r>
          </a:p>
        </p:txBody>
      </p:sp>
      <p:pic>
        <p:nvPicPr>
          <p:cNvPr id="6" name="5 Imagen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19" b="15901"/>
          <a:stretch/>
        </p:blipFill>
        <p:spPr>
          <a:xfrm rot="10800000">
            <a:off x="1547664" y="3227069"/>
            <a:ext cx="5692044" cy="30471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49593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Ingreso de estudiantes</a:t>
            </a:r>
            <a:endParaRPr lang="es-MX" dirty="0"/>
          </a:p>
        </p:txBody>
      </p:sp>
      <p:graphicFrame>
        <p:nvGraphicFramePr>
          <p:cNvPr id="5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3310517"/>
              </p:ext>
            </p:extLst>
          </p:nvPr>
        </p:nvGraphicFramePr>
        <p:xfrm>
          <a:off x="467544" y="1556792"/>
          <a:ext cx="8229600" cy="43434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22788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Licenciatura</a:t>
                      </a:r>
                      <a:endParaRPr lang="es-MX" sz="1100">
                        <a:effectLst/>
                        <a:latin typeface="Arial"/>
                        <a:ea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Periodo</a:t>
                      </a:r>
                      <a:endParaRPr lang="es-MX" sz="1100">
                        <a:effectLst/>
                        <a:latin typeface="Arial"/>
                        <a:ea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MX" sz="1000" dirty="0">
                          <a:effectLst/>
                        </a:rPr>
                        <a:t>Nuevo ingreso</a:t>
                      </a:r>
                      <a:endParaRPr lang="es-MX" sz="1100" dirty="0">
                        <a:effectLst/>
                        <a:latin typeface="Arial"/>
                        <a:ea typeface="Arial"/>
                      </a:endParaRPr>
                    </a:p>
                  </a:txBody>
                  <a:tcPr marL="68580" marR="68580" marT="0" marB="0"/>
                </a:tc>
              </a:tr>
              <a:tr h="22788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Informática</a:t>
                      </a:r>
                      <a:endParaRPr lang="es-MX" sz="1100">
                        <a:effectLst/>
                        <a:latin typeface="Arial"/>
                        <a:ea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Febrero-Julio 2017</a:t>
                      </a:r>
                      <a:endParaRPr lang="es-MX" sz="1100">
                        <a:effectLst/>
                        <a:latin typeface="Arial"/>
                        <a:ea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N/A</a:t>
                      </a:r>
                      <a:endParaRPr lang="es-MX" sz="1100">
                        <a:effectLst/>
                        <a:latin typeface="Arial"/>
                        <a:ea typeface="Arial"/>
                      </a:endParaRPr>
                    </a:p>
                  </a:txBody>
                  <a:tcPr marL="68580" marR="68580" marT="0" marB="0"/>
                </a:tc>
              </a:tr>
              <a:tr h="227885">
                <a:tc rowSpan="4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Tecnologías Computacionales</a:t>
                      </a:r>
                      <a:endParaRPr lang="es-MX" sz="1100">
                        <a:effectLst/>
                        <a:latin typeface="Arial"/>
                        <a:ea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Febrero-Julio 2016</a:t>
                      </a:r>
                      <a:endParaRPr lang="es-MX" sz="1100">
                        <a:effectLst/>
                        <a:latin typeface="Arial"/>
                        <a:ea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</a:t>
                      </a:r>
                      <a:endParaRPr lang="es-MX" sz="1100">
                        <a:effectLst/>
                        <a:latin typeface="Arial"/>
                        <a:ea typeface="Arial"/>
                      </a:endParaRPr>
                    </a:p>
                  </a:txBody>
                  <a:tcPr marL="68580" marR="68580" marT="0" marB="0"/>
                </a:tc>
              </a:tr>
              <a:tr h="227885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Agosto 2016-Enero 2017</a:t>
                      </a:r>
                      <a:endParaRPr lang="es-MX" sz="1100">
                        <a:effectLst/>
                        <a:latin typeface="Arial"/>
                        <a:ea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80</a:t>
                      </a:r>
                      <a:endParaRPr lang="es-MX" sz="1100">
                        <a:effectLst/>
                        <a:latin typeface="Arial"/>
                        <a:ea typeface="Arial"/>
                      </a:endParaRPr>
                    </a:p>
                  </a:txBody>
                  <a:tcPr marL="68580" marR="68580" marT="0" marB="0"/>
                </a:tc>
              </a:tr>
              <a:tr h="227885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Febrero-Julio 2017</a:t>
                      </a:r>
                      <a:endParaRPr lang="es-MX" sz="1100">
                        <a:effectLst/>
                        <a:latin typeface="Arial"/>
                        <a:ea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</a:t>
                      </a:r>
                      <a:endParaRPr lang="es-MX" sz="1100">
                        <a:effectLst/>
                        <a:latin typeface="Arial"/>
                        <a:ea typeface="Arial"/>
                      </a:endParaRPr>
                    </a:p>
                  </a:txBody>
                  <a:tcPr marL="68580" marR="68580" marT="0" marB="0"/>
                </a:tc>
              </a:tr>
              <a:tr h="227885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Agosto 2017-Enero 2018</a:t>
                      </a:r>
                      <a:endParaRPr lang="es-MX" sz="1100">
                        <a:effectLst/>
                        <a:latin typeface="Arial"/>
                        <a:ea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80</a:t>
                      </a:r>
                      <a:endParaRPr lang="es-MX" sz="1100">
                        <a:effectLst/>
                        <a:latin typeface="Arial"/>
                        <a:ea typeface="Arial"/>
                      </a:endParaRPr>
                    </a:p>
                  </a:txBody>
                  <a:tcPr marL="68580" marR="68580" marT="0" marB="0"/>
                </a:tc>
              </a:tr>
              <a:tr h="227885">
                <a:tc rowSpan="4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Ingeniería de Software</a:t>
                      </a:r>
                      <a:endParaRPr lang="es-MX" sz="1100">
                        <a:effectLst/>
                        <a:latin typeface="Arial"/>
                        <a:ea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Febrero-Julio 2016</a:t>
                      </a:r>
                      <a:endParaRPr lang="es-MX" sz="1100">
                        <a:effectLst/>
                        <a:latin typeface="Arial"/>
                        <a:ea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</a:t>
                      </a:r>
                      <a:endParaRPr lang="es-MX" sz="1100">
                        <a:effectLst/>
                        <a:latin typeface="Arial"/>
                        <a:ea typeface="Arial"/>
                      </a:endParaRPr>
                    </a:p>
                  </a:txBody>
                  <a:tcPr marL="68580" marR="68580" marT="0" marB="0"/>
                </a:tc>
              </a:tr>
              <a:tr h="227885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Agosto 2016-Enero 2017</a:t>
                      </a:r>
                      <a:endParaRPr lang="es-MX" sz="1100">
                        <a:effectLst/>
                        <a:latin typeface="Arial"/>
                        <a:ea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78</a:t>
                      </a:r>
                      <a:endParaRPr lang="es-MX" sz="1100">
                        <a:effectLst/>
                        <a:latin typeface="Arial"/>
                        <a:ea typeface="Arial"/>
                      </a:endParaRPr>
                    </a:p>
                  </a:txBody>
                  <a:tcPr marL="68580" marR="68580" marT="0" marB="0"/>
                </a:tc>
              </a:tr>
              <a:tr h="227885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Febrero-Julio 2017</a:t>
                      </a:r>
                      <a:endParaRPr lang="es-MX" sz="1100">
                        <a:effectLst/>
                        <a:latin typeface="Arial"/>
                        <a:ea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</a:t>
                      </a:r>
                      <a:endParaRPr lang="es-MX" sz="1100">
                        <a:effectLst/>
                        <a:latin typeface="Arial"/>
                        <a:ea typeface="Arial"/>
                      </a:endParaRPr>
                    </a:p>
                  </a:txBody>
                  <a:tcPr marL="68580" marR="68580" marT="0" marB="0"/>
                </a:tc>
              </a:tr>
              <a:tr h="227885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Agosto 2017-Enero 2018</a:t>
                      </a:r>
                      <a:endParaRPr lang="es-MX" sz="1100">
                        <a:effectLst/>
                        <a:latin typeface="Arial"/>
                        <a:ea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80</a:t>
                      </a:r>
                      <a:endParaRPr lang="es-MX" sz="1100">
                        <a:effectLst/>
                        <a:latin typeface="Arial"/>
                        <a:ea typeface="Arial"/>
                      </a:endParaRPr>
                    </a:p>
                  </a:txBody>
                  <a:tcPr marL="68580" marR="68580" marT="0" marB="0"/>
                </a:tc>
              </a:tr>
              <a:tr h="227885">
                <a:tc rowSpan="4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Redes y Servicios de Cómputo</a:t>
                      </a:r>
                      <a:endParaRPr lang="es-MX" sz="1100">
                        <a:effectLst/>
                        <a:latin typeface="Arial"/>
                        <a:ea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Febrero-Julio 2016</a:t>
                      </a:r>
                      <a:endParaRPr lang="es-MX" sz="1100">
                        <a:effectLst/>
                        <a:latin typeface="Arial"/>
                        <a:ea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</a:t>
                      </a:r>
                      <a:endParaRPr lang="es-MX" sz="1100">
                        <a:effectLst/>
                        <a:latin typeface="Arial"/>
                        <a:ea typeface="Arial"/>
                      </a:endParaRPr>
                    </a:p>
                  </a:txBody>
                  <a:tcPr marL="68580" marR="68580" marT="0" marB="0"/>
                </a:tc>
              </a:tr>
              <a:tr h="227885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Agosto 2016-Enero 2017</a:t>
                      </a:r>
                      <a:endParaRPr lang="es-MX" sz="1100">
                        <a:effectLst/>
                        <a:latin typeface="Arial"/>
                        <a:ea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69</a:t>
                      </a:r>
                      <a:endParaRPr lang="es-MX" sz="1100">
                        <a:effectLst/>
                        <a:latin typeface="Arial"/>
                        <a:ea typeface="Arial"/>
                      </a:endParaRPr>
                    </a:p>
                  </a:txBody>
                  <a:tcPr marL="68580" marR="68580" marT="0" marB="0"/>
                </a:tc>
              </a:tr>
              <a:tr h="227885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Febrero-Julio 2017</a:t>
                      </a:r>
                      <a:endParaRPr lang="es-MX" sz="1100">
                        <a:effectLst/>
                        <a:latin typeface="Arial"/>
                        <a:ea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</a:t>
                      </a:r>
                      <a:endParaRPr lang="es-MX" sz="1100">
                        <a:effectLst/>
                        <a:latin typeface="Arial"/>
                        <a:ea typeface="Arial"/>
                      </a:endParaRPr>
                    </a:p>
                  </a:txBody>
                  <a:tcPr marL="68580" marR="68580" marT="0" marB="0"/>
                </a:tc>
              </a:tr>
              <a:tr h="227885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Agosto 2017-Enero 2018</a:t>
                      </a:r>
                      <a:endParaRPr lang="es-MX" sz="1100">
                        <a:effectLst/>
                        <a:latin typeface="Arial"/>
                        <a:ea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68</a:t>
                      </a:r>
                      <a:endParaRPr lang="es-MX" sz="1100">
                        <a:effectLst/>
                        <a:latin typeface="Arial"/>
                        <a:ea typeface="Arial"/>
                      </a:endParaRPr>
                    </a:p>
                  </a:txBody>
                  <a:tcPr marL="68580" marR="68580" marT="0" marB="0"/>
                </a:tc>
              </a:tr>
              <a:tr h="227885">
                <a:tc rowSpan="4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Ciencias y Técnicas Estadísticas</a:t>
                      </a:r>
                      <a:endParaRPr lang="es-MX" sz="1100">
                        <a:effectLst/>
                        <a:latin typeface="Arial"/>
                        <a:ea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Febrero-Julio 2016</a:t>
                      </a:r>
                      <a:endParaRPr lang="es-MX" sz="1100">
                        <a:effectLst/>
                        <a:latin typeface="Arial"/>
                        <a:ea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</a:t>
                      </a:r>
                      <a:endParaRPr lang="es-MX" sz="1100">
                        <a:effectLst/>
                        <a:latin typeface="Arial"/>
                        <a:ea typeface="Arial"/>
                      </a:endParaRPr>
                    </a:p>
                  </a:txBody>
                  <a:tcPr marL="68580" marR="68580" marT="0" marB="0"/>
                </a:tc>
              </a:tr>
              <a:tr h="227885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Agosto 2016-Enero 2017</a:t>
                      </a:r>
                      <a:endParaRPr lang="es-MX" sz="1100">
                        <a:effectLst/>
                        <a:latin typeface="Arial"/>
                        <a:ea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118</a:t>
                      </a:r>
                      <a:endParaRPr lang="es-MX" sz="1100">
                        <a:effectLst/>
                        <a:latin typeface="Arial"/>
                        <a:ea typeface="Arial"/>
                      </a:endParaRPr>
                    </a:p>
                  </a:txBody>
                  <a:tcPr marL="68580" marR="68580" marT="0" marB="0"/>
                </a:tc>
              </a:tr>
              <a:tr h="227885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Febrero-Julio 2017</a:t>
                      </a:r>
                      <a:endParaRPr lang="es-MX" sz="1100">
                        <a:effectLst/>
                        <a:latin typeface="Arial"/>
                        <a:ea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</a:t>
                      </a:r>
                      <a:endParaRPr lang="es-MX" sz="1100">
                        <a:effectLst/>
                        <a:latin typeface="Arial"/>
                        <a:ea typeface="Arial"/>
                      </a:endParaRPr>
                    </a:p>
                  </a:txBody>
                  <a:tcPr marL="68580" marR="68580" marT="0" marB="0"/>
                </a:tc>
              </a:tr>
              <a:tr h="227885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Febrero-Julio 2016</a:t>
                      </a:r>
                      <a:endParaRPr lang="es-MX" sz="1100">
                        <a:effectLst/>
                        <a:latin typeface="Arial"/>
                        <a:ea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N/A</a:t>
                      </a:r>
                      <a:endParaRPr lang="es-MX" sz="1100">
                        <a:effectLst/>
                        <a:latin typeface="Arial"/>
                        <a:ea typeface="Arial"/>
                      </a:endParaRPr>
                    </a:p>
                  </a:txBody>
                  <a:tcPr marL="68580" marR="68580" marT="0" marB="0"/>
                </a:tc>
              </a:tr>
              <a:tr h="22788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Estadística</a:t>
                      </a:r>
                      <a:endParaRPr lang="es-MX" sz="1100">
                        <a:effectLst/>
                        <a:latin typeface="Arial"/>
                        <a:ea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Agosto 2017-Enero 2018</a:t>
                      </a:r>
                      <a:endParaRPr lang="es-MX" sz="1100">
                        <a:effectLst/>
                        <a:latin typeface="Arial"/>
                        <a:ea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104</a:t>
                      </a:r>
                      <a:endParaRPr lang="es-MX" sz="1100" dirty="0">
                        <a:effectLst/>
                        <a:latin typeface="Arial"/>
                        <a:ea typeface="Arial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30599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dirty="0" smtClean="0"/>
              <a:t>Estudiantes en semestres superiores</a:t>
            </a:r>
            <a:endParaRPr lang="es-MX" dirty="0"/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70669178"/>
              </p:ext>
            </p:extLst>
          </p:nvPr>
        </p:nvGraphicFramePr>
        <p:xfrm>
          <a:off x="683568" y="1412776"/>
          <a:ext cx="7758792" cy="452596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86264"/>
                <a:gridCol w="2586264"/>
                <a:gridCol w="2586264"/>
              </a:tblGrid>
              <a:tr h="21552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MX" sz="900">
                          <a:effectLst/>
                        </a:rPr>
                        <a:t>Licenciatura</a:t>
                      </a:r>
                      <a:endParaRPr lang="es-MX" sz="1000">
                        <a:effectLst/>
                        <a:latin typeface="Arial"/>
                        <a:ea typeface="Arial"/>
                      </a:endParaRPr>
                    </a:p>
                  </a:txBody>
                  <a:tcPr marL="64657" marR="6465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MX" sz="900">
                          <a:effectLst/>
                        </a:rPr>
                        <a:t>Periodo</a:t>
                      </a:r>
                      <a:endParaRPr lang="es-MX" sz="1000">
                        <a:effectLst/>
                        <a:latin typeface="Arial"/>
                        <a:ea typeface="Arial"/>
                      </a:endParaRPr>
                    </a:p>
                  </a:txBody>
                  <a:tcPr marL="64657" marR="6465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MX" sz="900">
                          <a:effectLst/>
                        </a:rPr>
                        <a:t>Total alumnos</a:t>
                      </a:r>
                      <a:endParaRPr lang="es-MX" sz="1000">
                        <a:effectLst/>
                        <a:latin typeface="Arial"/>
                        <a:ea typeface="Arial"/>
                      </a:endParaRPr>
                    </a:p>
                  </a:txBody>
                  <a:tcPr marL="64657" marR="64657" marT="0" marB="0"/>
                </a:tc>
              </a:tr>
              <a:tr h="215522">
                <a:tc rowSpan="4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Informática</a:t>
                      </a:r>
                      <a:endParaRPr lang="es-MX" sz="1000">
                        <a:effectLst/>
                        <a:latin typeface="Arial"/>
                        <a:ea typeface="Arial"/>
                      </a:endParaRPr>
                    </a:p>
                  </a:txBody>
                  <a:tcPr marL="64657" marR="6465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Febrero-Julio 2016</a:t>
                      </a:r>
                      <a:endParaRPr lang="es-MX" sz="1000">
                        <a:effectLst/>
                        <a:latin typeface="Arial"/>
                        <a:ea typeface="Arial"/>
                      </a:endParaRPr>
                    </a:p>
                  </a:txBody>
                  <a:tcPr marL="64657" marR="6465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182</a:t>
                      </a:r>
                      <a:endParaRPr lang="es-MX" sz="1000">
                        <a:effectLst/>
                        <a:latin typeface="Arial"/>
                        <a:ea typeface="Arial"/>
                      </a:endParaRPr>
                    </a:p>
                  </a:txBody>
                  <a:tcPr marL="64657" marR="64657" marT="0" marB="0"/>
                </a:tc>
              </a:tr>
              <a:tr h="215522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Agosto 2016-Enero 2017</a:t>
                      </a:r>
                      <a:endParaRPr lang="es-MX" sz="1000">
                        <a:effectLst/>
                        <a:latin typeface="Arial"/>
                        <a:ea typeface="Arial"/>
                      </a:endParaRPr>
                    </a:p>
                  </a:txBody>
                  <a:tcPr marL="64657" marR="6465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157</a:t>
                      </a:r>
                      <a:endParaRPr lang="es-MX" sz="1000">
                        <a:effectLst/>
                        <a:latin typeface="Arial"/>
                        <a:ea typeface="Arial"/>
                      </a:endParaRPr>
                    </a:p>
                  </a:txBody>
                  <a:tcPr marL="64657" marR="64657" marT="0" marB="0"/>
                </a:tc>
              </a:tr>
              <a:tr h="215522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Febrero-Julio 2017</a:t>
                      </a:r>
                      <a:endParaRPr lang="es-MX" sz="1000">
                        <a:effectLst/>
                        <a:latin typeface="Arial"/>
                        <a:ea typeface="Arial"/>
                      </a:endParaRPr>
                    </a:p>
                  </a:txBody>
                  <a:tcPr marL="64657" marR="6465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115</a:t>
                      </a:r>
                      <a:endParaRPr lang="es-MX" sz="1000">
                        <a:effectLst/>
                        <a:latin typeface="Arial"/>
                        <a:ea typeface="Arial"/>
                      </a:endParaRPr>
                    </a:p>
                  </a:txBody>
                  <a:tcPr marL="64657" marR="64657" marT="0" marB="0"/>
                </a:tc>
              </a:tr>
              <a:tr h="215522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Agosto 2017-Enero 2018</a:t>
                      </a:r>
                      <a:endParaRPr lang="es-MX" sz="1000">
                        <a:effectLst/>
                        <a:latin typeface="Arial"/>
                        <a:ea typeface="Arial"/>
                      </a:endParaRPr>
                    </a:p>
                  </a:txBody>
                  <a:tcPr marL="64657" marR="6465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85</a:t>
                      </a:r>
                      <a:endParaRPr lang="es-MX" sz="1000" dirty="0">
                        <a:effectLst/>
                        <a:latin typeface="Arial"/>
                        <a:ea typeface="Arial"/>
                      </a:endParaRPr>
                    </a:p>
                  </a:txBody>
                  <a:tcPr marL="64657" marR="64657" marT="0" marB="0"/>
                </a:tc>
              </a:tr>
              <a:tr h="215522">
                <a:tc rowSpan="4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Tecnologías Computacionales</a:t>
                      </a:r>
                      <a:endParaRPr lang="es-MX" sz="1000">
                        <a:effectLst/>
                        <a:latin typeface="Arial"/>
                        <a:ea typeface="Arial"/>
                      </a:endParaRPr>
                    </a:p>
                  </a:txBody>
                  <a:tcPr marL="64657" marR="6465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Febrero-Julio 2016</a:t>
                      </a:r>
                      <a:endParaRPr lang="es-MX" sz="1000">
                        <a:effectLst/>
                        <a:latin typeface="Arial"/>
                        <a:ea typeface="Arial"/>
                      </a:endParaRPr>
                    </a:p>
                  </a:txBody>
                  <a:tcPr marL="64657" marR="6465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116</a:t>
                      </a:r>
                      <a:endParaRPr lang="es-MX" sz="1000">
                        <a:effectLst/>
                        <a:latin typeface="Arial"/>
                        <a:ea typeface="Arial"/>
                      </a:endParaRPr>
                    </a:p>
                  </a:txBody>
                  <a:tcPr marL="64657" marR="64657" marT="0" marB="0"/>
                </a:tc>
              </a:tr>
              <a:tr h="215522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Agosto 2016-Enero 2017</a:t>
                      </a:r>
                      <a:endParaRPr lang="es-MX" sz="1000">
                        <a:effectLst/>
                        <a:latin typeface="Arial"/>
                        <a:ea typeface="Arial"/>
                      </a:endParaRPr>
                    </a:p>
                  </a:txBody>
                  <a:tcPr marL="64657" marR="6465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98</a:t>
                      </a:r>
                      <a:endParaRPr lang="es-MX" sz="1000">
                        <a:effectLst/>
                        <a:latin typeface="Arial"/>
                        <a:ea typeface="Arial"/>
                      </a:endParaRPr>
                    </a:p>
                  </a:txBody>
                  <a:tcPr marL="64657" marR="64657" marT="0" marB="0"/>
                </a:tc>
              </a:tr>
              <a:tr h="215522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Febrero-Julio 2017</a:t>
                      </a:r>
                      <a:endParaRPr lang="es-MX" sz="1000">
                        <a:effectLst/>
                        <a:latin typeface="Arial"/>
                        <a:ea typeface="Arial"/>
                      </a:endParaRPr>
                    </a:p>
                  </a:txBody>
                  <a:tcPr marL="64657" marR="6465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157</a:t>
                      </a:r>
                      <a:endParaRPr lang="es-MX" sz="1000">
                        <a:effectLst/>
                        <a:latin typeface="Arial"/>
                        <a:ea typeface="Arial"/>
                      </a:endParaRPr>
                    </a:p>
                  </a:txBody>
                  <a:tcPr marL="64657" marR="64657" marT="0" marB="0"/>
                </a:tc>
              </a:tr>
              <a:tr h="215522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Agosto 2017-Enero 2018</a:t>
                      </a:r>
                      <a:endParaRPr lang="es-MX" sz="1000">
                        <a:effectLst/>
                        <a:latin typeface="Arial"/>
                        <a:ea typeface="Arial"/>
                      </a:endParaRPr>
                    </a:p>
                  </a:txBody>
                  <a:tcPr marL="64657" marR="6465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136</a:t>
                      </a:r>
                      <a:endParaRPr lang="es-MX" sz="1000">
                        <a:effectLst/>
                        <a:latin typeface="Arial"/>
                        <a:ea typeface="Arial"/>
                      </a:endParaRPr>
                    </a:p>
                  </a:txBody>
                  <a:tcPr marL="64657" marR="64657" marT="0" marB="0"/>
                </a:tc>
              </a:tr>
              <a:tr h="215522">
                <a:tc rowSpan="4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MX" sz="900">
                          <a:effectLst/>
                        </a:rPr>
                        <a:t>Ingeniería de Software</a:t>
                      </a:r>
                      <a:endParaRPr lang="es-MX" sz="1000">
                        <a:effectLst/>
                        <a:latin typeface="Arial"/>
                        <a:ea typeface="Arial"/>
                      </a:endParaRPr>
                    </a:p>
                  </a:txBody>
                  <a:tcPr marL="64657" marR="6465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Febrero-Julio 2016</a:t>
                      </a:r>
                      <a:endParaRPr lang="es-MX" sz="1000">
                        <a:effectLst/>
                        <a:latin typeface="Arial"/>
                        <a:ea typeface="Arial"/>
                      </a:endParaRPr>
                    </a:p>
                  </a:txBody>
                  <a:tcPr marL="64657" marR="6465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121</a:t>
                      </a:r>
                      <a:endParaRPr lang="es-MX" sz="1000">
                        <a:effectLst/>
                        <a:latin typeface="Arial"/>
                        <a:ea typeface="Arial"/>
                      </a:endParaRPr>
                    </a:p>
                  </a:txBody>
                  <a:tcPr marL="64657" marR="64657" marT="0" marB="0"/>
                </a:tc>
              </a:tr>
              <a:tr h="215522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Agosto 2016-Enero 2017</a:t>
                      </a:r>
                      <a:endParaRPr lang="es-MX" sz="1000">
                        <a:effectLst/>
                        <a:latin typeface="Arial"/>
                        <a:ea typeface="Arial"/>
                      </a:endParaRPr>
                    </a:p>
                  </a:txBody>
                  <a:tcPr marL="64657" marR="6465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104</a:t>
                      </a:r>
                      <a:endParaRPr lang="es-MX" sz="1000">
                        <a:effectLst/>
                        <a:latin typeface="Arial"/>
                        <a:ea typeface="Arial"/>
                      </a:endParaRPr>
                    </a:p>
                  </a:txBody>
                  <a:tcPr marL="64657" marR="64657" marT="0" marB="0"/>
                </a:tc>
              </a:tr>
              <a:tr h="215522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Febrero-Julio 2017</a:t>
                      </a:r>
                      <a:endParaRPr lang="es-MX" sz="1000">
                        <a:effectLst/>
                        <a:latin typeface="Arial"/>
                        <a:ea typeface="Arial"/>
                      </a:endParaRPr>
                    </a:p>
                  </a:txBody>
                  <a:tcPr marL="64657" marR="6465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160</a:t>
                      </a:r>
                      <a:endParaRPr lang="es-MX" sz="1000">
                        <a:effectLst/>
                        <a:latin typeface="Arial"/>
                        <a:ea typeface="Arial"/>
                      </a:endParaRPr>
                    </a:p>
                  </a:txBody>
                  <a:tcPr marL="64657" marR="64657" marT="0" marB="0"/>
                </a:tc>
              </a:tr>
              <a:tr h="215522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Agosto 2017-Enero 2018</a:t>
                      </a:r>
                      <a:endParaRPr lang="es-MX" sz="1000">
                        <a:effectLst/>
                        <a:latin typeface="Arial"/>
                        <a:ea typeface="Arial"/>
                      </a:endParaRPr>
                    </a:p>
                  </a:txBody>
                  <a:tcPr marL="64657" marR="6465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139</a:t>
                      </a:r>
                      <a:endParaRPr lang="es-MX" sz="1000">
                        <a:effectLst/>
                        <a:latin typeface="Arial"/>
                        <a:ea typeface="Arial"/>
                      </a:endParaRPr>
                    </a:p>
                  </a:txBody>
                  <a:tcPr marL="64657" marR="64657" marT="0" marB="0"/>
                </a:tc>
              </a:tr>
              <a:tr h="215522">
                <a:tc rowSpan="4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MX" sz="900">
                          <a:effectLst/>
                        </a:rPr>
                        <a:t>Redes y Servicios de Cómputo</a:t>
                      </a:r>
                      <a:endParaRPr lang="es-MX" sz="1000">
                        <a:effectLst/>
                        <a:latin typeface="Arial"/>
                        <a:ea typeface="Arial"/>
                      </a:endParaRPr>
                    </a:p>
                  </a:txBody>
                  <a:tcPr marL="64657" marR="6465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Febrero-Julio 2016</a:t>
                      </a:r>
                      <a:endParaRPr lang="es-MX" sz="1000">
                        <a:effectLst/>
                        <a:latin typeface="Arial"/>
                        <a:ea typeface="Arial"/>
                      </a:endParaRPr>
                    </a:p>
                  </a:txBody>
                  <a:tcPr marL="64657" marR="6465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85</a:t>
                      </a:r>
                      <a:endParaRPr lang="es-MX" sz="1000">
                        <a:effectLst/>
                        <a:latin typeface="Arial"/>
                        <a:ea typeface="Arial"/>
                      </a:endParaRPr>
                    </a:p>
                  </a:txBody>
                  <a:tcPr marL="64657" marR="64657" marT="0" marB="0"/>
                </a:tc>
              </a:tr>
              <a:tr h="215522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Agosto 2016-Enero 2017</a:t>
                      </a:r>
                      <a:endParaRPr lang="es-MX" sz="1000">
                        <a:effectLst/>
                        <a:latin typeface="Arial"/>
                        <a:ea typeface="Arial"/>
                      </a:endParaRPr>
                    </a:p>
                  </a:txBody>
                  <a:tcPr marL="64657" marR="6465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67</a:t>
                      </a:r>
                      <a:endParaRPr lang="es-MX" sz="1000">
                        <a:effectLst/>
                        <a:latin typeface="Arial"/>
                        <a:ea typeface="Arial"/>
                      </a:endParaRPr>
                    </a:p>
                  </a:txBody>
                  <a:tcPr marL="64657" marR="64657" marT="0" marB="0"/>
                </a:tc>
              </a:tr>
              <a:tr h="215522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Febrero-Julio 2017</a:t>
                      </a:r>
                      <a:endParaRPr lang="es-MX" sz="1000">
                        <a:effectLst/>
                        <a:latin typeface="Arial"/>
                        <a:ea typeface="Arial"/>
                      </a:endParaRPr>
                    </a:p>
                  </a:txBody>
                  <a:tcPr marL="64657" marR="6465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118</a:t>
                      </a:r>
                      <a:endParaRPr lang="es-MX" sz="1000">
                        <a:effectLst/>
                        <a:latin typeface="Arial"/>
                        <a:ea typeface="Arial"/>
                      </a:endParaRPr>
                    </a:p>
                  </a:txBody>
                  <a:tcPr marL="64657" marR="64657" marT="0" marB="0"/>
                </a:tc>
              </a:tr>
              <a:tr h="215522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Agosto 2017-Enero 2018</a:t>
                      </a:r>
                      <a:endParaRPr lang="es-MX" sz="1000">
                        <a:effectLst/>
                        <a:latin typeface="Arial"/>
                        <a:ea typeface="Arial"/>
                      </a:endParaRPr>
                    </a:p>
                  </a:txBody>
                  <a:tcPr marL="64657" marR="6465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97</a:t>
                      </a:r>
                      <a:endParaRPr lang="es-MX" sz="1000">
                        <a:effectLst/>
                        <a:latin typeface="Arial"/>
                        <a:ea typeface="Arial"/>
                      </a:endParaRPr>
                    </a:p>
                  </a:txBody>
                  <a:tcPr marL="64657" marR="64657" marT="0" marB="0"/>
                </a:tc>
              </a:tr>
              <a:tr h="215522">
                <a:tc rowSpan="4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MX" sz="900">
                          <a:effectLst/>
                        </a:rPr>
                        <a:t>Ciencias y Técnicas Estadísticas</a:t>
                      </a:r>
                      <a:endParaRPr lang="es-MX" sz="1000">
                        <a:effectLst/>
                        <a:latin typeface="Arial"/>
                        <a:ea typeface="Arial"/>
                      </a:endParaRPr>
                    </a:p>
                  </a:txBody>
                  <a:tcPr marL="64657" marR="6465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Febrero-Julio 2016</a:t>
                      </a:r>
                      <a:endParaRPr lang="es-MX" sz="1000">
                        <a:effectLst/>
                        <a:latin typeface="Arial"/>
                        <a:ea typeface="Arial"/>
                      </a:endParaRPr>
                    </a:p>
                  </a:txBody>
                  <a:tcPr marL="64657" marR="6465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180</a:t>
                      </a:r>
                      <a:endParaRPr lang="es-MX" sz="1000">
                        <a:effectLst/>
                        <a:latin typeface="Arial"/>
                        <a:ea typeface="Arial"/>
                      </a:endParaRPr>
                    </a:p>
                  </a:txBody>
                  <a:tcPr marL="64657" marR="64657" marT="0" marB="0"/>
                </a:tc>
              </a:tr>
              <a:tr h="215522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Agosto 2016-Enero 2017</a:t>
                      </a:r>
                      <a:endParaRPr lang="es-MX" sz="1000">
                        <a:effectLst/>
                        <a:latin typeface="Arial"/>
                        <a:ea typeface="Arial"/>
                      </a:endParaRPr>
                    </a:p>
                  </a:txBody>
                  <a:tcPr marL="64657" marR="6465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127</a:t>
                      </a:r>
                      <a:endParaRPr lang="es-MX" sz="1000">
                        <a:effectLst/>
                        <a:latin typeface="Arial"/>
                        <a:ea typeface="Arial"/>
                      </a:endParaRPr>
                    </a:p>
                  </a:txBody>
                  <a:tcPr marL="64657" marR="64657" marT="0" marB="0"/>
                </a:tc>
              </a:tr>
              <a:tr h="215522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Febrero-Julio 2017</a:t>
                      </a:r>
                      <a:endParaRPr lang="es-MX" sz="1000">
                        <a:effectLst/>
                        <a:latin typeface="Arial"/>
                        <a:ea typeface="Arial"/>
                      </a:endParaRPr>
                    </a:p>
                  </a:txBody>
                  <a:tcPr marL="64657" marR="6465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174</a:t>
                      </a:r>
                      <a:endParaRPr lang="es-MX" sz="1000">
                        <a:effectLst/>
                        <a:latin typeface="Arial"/>
                        <a:ea typeface="Arial"/>
                      </a:endParaRPr>
                    </a:p>
                  </a:txBody>
                  <a:tcPr marL="64657" marR="64657" marT="0" marB="0"/>
                </a:tc>
              </a:tr>
              <a:tr h="215522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Agosto 2017-Enero 2018</a:t>
                      </a:r>
                      <a:endParaRPr lang="es-MX" sz="1000">
                        <a:effectLst/>
                        <a:latin typeface="Arial"/>
                        <a:ea typeface="Arial"/>
                      </a:endParaRPr>
                    </a:p>
                  </a:txBody>
                  <a:tcPr marL="64657" marR="6465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164</a:t>
                      </a:r>
                      <a:endParaRPr lang="es-MX" sz="1000" dirty="0">
                        <a:effectLst/>
                        <a:latin typeface="Arial"/>
                        <a:ea typeface="Arial"/>
                      </a:endParaRPr>
                    </a:p>
                  </a:txBody>
                  <a:tcPr marL="64657" marR="64657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49208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Egreso de Estudiantes</a:t>
            </a:r>
            <a:endParaRPr lang="es-MX" dirty="0"/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41082391"/>
              </p:ext>
            </p:extLst>
          </p:nvPr>
        </p:nvGraphicFramePr>
        <p:xfrm>
          <a:off x="611560" y="1340768"/>
          <a:ext cx="7992888" cy="459940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99065"/>
                <a:gridCol w="2399065"/>
                <a:gridCol w="3194758"/>
              </a:tblGrid>
              <a:tr h="17982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MX" sz="800" dirty="0">
                          <a:effectLst/>
                        </a:rPr>
                        <a:t>Licenciatura</a:t>
                      </a:r>
                      <a:endParaRPr lang="es-MX" sz="900" dirty="0">
                        <a:effectLst/>
                        <a:latin typeface="Arial"/>
                        <a:ea typeface="Arial"/>
                      </a:endParaRPr>
                    </a:p>
                  </a:txBody>
                  <a:tcPr marL="53946" marR="539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MX" sz="800">
                          <a:effectLst/>
                        </a:rPr>
                        <a:t>Periodo</a:t>
                      </a:r>
                      <a:endParaRPr lang="es-MX" sz="900">
                        <a:effectLst/>
                        <a:latin typeface="Arial"/>
                        <a:ea typeface="Arial"/>
                      </a:endParaRPr>
                    </a:p>
                  </a:txBody>
                  <a:tcPr marL="53946" marR="539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MX" sz="800">
                          <a:effectLst/>
                        </a:rPr>
                        <a:t>Egresados</a:t>
                      </a:r>
                      <a:endParaRPr lang="es-MX" sz="900">
                        <a:effectLst/>
                        <a:latin typeface="Arial"/>
                        <a:ea typeface="Arial"/>
                      </a:endParaRPr>
                    </a:p>
                  </a:txBody>
                  <a:tcPr marL="53946" marR="53946" marT="0" marB="0"/>
                </a:tc>
              </a:tr>
              <a:tr h="179820">
                <a:tc rowSpan="9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 err="1">
                          <a:effectLst/>
                        </a:rPr>
                        <a:t>Informática</a:t>
                      </a:r>
                      <a:endParaRPr lang="es-MX" sz="900" dirty="0">
                        <a:effectLst/>
                        <a:latin typeface="Arial"/>
                        <a:ea typeface="Arial"/>
                      </a:endParaRPr>
                    </a:p>
                  </a:txBody>
                  <a:tcPr marL="53946" marR="539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Agosto 2015 - Enero 2016</a:t>
                      </a:r>
                      <a:endParaRPr lang="es-MX" sz="900">
                        <a:effectLst/>
                        <a:latin typeface="Arial"/>
                        <a:ea typeface="Arial"/>
                      </a:endParaRPr>
                    </a:p>
                  </a:txBody>
                  <a:tcPr marL="53946" marR="539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43</a:t>
                      </a:r>
                      <a:endParaRPr lang="es-MX" sz="900">
                        <a:effectLst/>
                        <a:latin typeface="Arial"/>
                        <a:ea typeface="Arial"/>
                      </a:endParaRPr>
                    </a:p>
                  </a:txBody>
                  <a:tcPr marL="53946" marR="53946" marT="0" marB="0"/>
                </a:tc>
              </a:tr>
              <a:tr h="179820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Intersemestral invierno 2015</a:t>
                      </a:r>
                      <a:endParaRPr lang="es-MX" sz="900">
                        <a:effectLst/>
                        <a:latin typeface="Arial"/>
                        <a:ea typeface="Arial"/>
                      </a:endParaRPr>
                    </a:p>
                  </a:txBody>
                  <a:tcPr marL="53946" marR="539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2</a:t>
                      </a:r>
                      <a:endParaRPr lang="es-MX" sz="900">
                        <a:effectLst/>
                        <a:latin typeface="Arial"/>
                        <a:ea typeface="Arial"/>
                      </a:endParaRPr>
                    </a:p>
                  </a:txBody>
                  <a:tcPr marL="53946" marR="53946" marT="0" marB="0"/>
                </a:tc>
              </a:tr>
              <a:tr h="179820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Febrero -Julio 2016</a:t>
                      </a:r>
                      <a:endParaRPr lang="es-MX" sz="900">
                        <a:effectLst/>
                        <a:latin typeface="Arial"/>
                        <a:ea typeface="Arial"/>
                      </a:endParaRPr>
                    </a:p>
                  </a:txBody>
                  <a:tcPr marL="53946" marR="539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18</a:t>
                      </a:r>
                      <a:endParaRPr lang="es-MX" sz="900">
                        <a:effectLst/>
                        <a:latin typeface="Arial"/>
                        <a:ea typeface="Arial"/>
                      </a:endParaRPr>
                    </a:p>
                  </a:txBody>
                  <a:tcPr marL="53946" marR="53946" marT="0" marB="0"/>
                </a:tc>
              </a:tr>
              <a:tr h="179820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Intersemestral verano 2016</a:t>
                      </a:r>
                      <a:endParaRPr lang="es-MX" sz="900">
                        <a:effectLst/>
                        <a:latin typeface="Arial"/>
                        <a:ea typeface="Arial"/>
                      </a:endParaRPr>
                    </a:p>
                  </a:txBody>
                  <a:tcPr marL="53946" marR="539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0</a:t>
                      </a:r>
                      <a:endParaRPr lang="es-MX" sz="900">
                        <a:effectLst/>
                        <a:latin typeface="Arial"/>
                        <a:ea typeface="Arial"/>
                      </a:endParaRPr>
                    </a:p>
                  </a:txBody>
                  <a:tcPr marL="53946" marR="53946" marT="0" marB="0"/>
                </a:tc>
              </a:tr>
              <a:tr h="179820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Agosto 2016 - Enero 2017</a:t>
                      </a:r>
                      <a:endParaRPr lang="es-MX" sz="900">
                        <a:effectLst/>
                        <a:latin typeface="Arial"/>
                        <a:ea typeface="Arial"/>
                      </a:endParaRPr>
                    </a:p>
                  </a:txBody>
                  <a:tcPr marL="53946" marR="539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26</a:t>
                      </a:r>
                      <a:endParaRPr lang="es-MX" sz="900">
                        <a:effectLst/>
                        <a:latin typeface="Arial"/>
                        <a:ea typeface="Arial"/>
                      </a:endParaRPr>
                    </a:p>
                  </a:txBody>
                  <a:tcPr marL="53946" marR="53946" marT="0" marB="0"/>
                </a:tc>
              </a:tr>
              <a:tr h="179820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Intersemestral invierno 2016</a:t>
                      </a:r>
                      <a:endParaRPr lang="es-MX" sz="900">
                        <a:effectLst/>
                        <a:latin typeface="Arial"/>
                        <a:ea typeface="Arial"/>
                      </a:endParaRPr>
                    </a:p>
                  </a:txBody>
                  <a:tcPr marL="53946" marR="539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0</a:t>
                      </a:r>
                      <a:endParaRPr lang="es-MX" sz="900">
                        <a:effectLst/>
                        <a:latin typeface="Arial"/>
                        <a:ea typeface="Arial"/>
                      </a:endParaRPr>
                    </a:p>
                  </a:txBody>
                  <a:tcPr marL="53946" marR="53946" marT="0" marB="0"/>
                </a:tc>
              </a:tr>
              <a:tr h="179820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Febrero-Julio 2017</a:t>
                      </a:r>
                      <a:endParaRPr lang="es-MX" sz="900">
                        <a:effectLst/>
                        <a:latin typeface="Arial"/>
                        <a:ea typeface="Arial"/>
                      </a:endParaRPr>
                    </a:p>
                  </a:txBody>
                  <a:tcPr marL="53946" marR="539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23</a:t>
                      </a:r>
                      <a:endParaRPr lang="es-MX" sz="900">
                        <a:effectLst/>
                        <a:latin typeface="Arial"/>
                        <a:ea typeface="Arial"/>
                      </a:endParaRPr>
                    </a:p>
                  </a:txBody>
                  <a:tcPr marL="53946" marR="53946" marT="0" marB="0"/>
                </a:tc>
              </a:tr>
              <a:tr h="179820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Intersemestral verano 2017</a:t>
                      </a:r>
                      <a:endParaRPr lang="es-MX" sz="900">
                        <a:effectLst/>
                        <a:latin typeface="Arial"/>
                        <a:ea typeface="Arial"/>
                      </a:endParaRPr>
                    </a:p>
                  </a:txBody>
                  <a:tcPr marL="53946" marR="539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2</a:t>
                      </a:r>
                      <a:endParaRPr lang="es-MX" sz="900">
                        <a:effectLst/>
                        <a:latin typeface="Arial"/>
                        <a:ea typeface="Arial"/>
                      </a:endParaRPr>
                    </a:p>
                  </a:txBody>
                  <a:tcPr marL="53946" marR="53946" marT="0" marB="0"/>
                </a:tc>
              </a:tr>
              <a:tr h="179820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Agosto 2017-Enero 2018</a:t>
                      </a:r>
                      <a:endParaRPr lang="es-MX" sz="900">
                        <a:effectLst/>
                        <a:latin typeface="Arial"/>
                        <a:ea typeface="Arial"/>
                      </a:endParaRPr>
                    </a:p>
                  </a:txBody>
                  <a:tcPr marL="53946" marR="539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N/A</a:t>
                      </a:r>
                      <a:endParaRPr lang="es-MX" sz="900">
                        <a:effectLst/>
                        <a:latin typeface="Arial"/>
                        <a:ea typeface="Arial"/>
                      </a:endParaRPr>
                    </a:p>
                  </a:txBody>
                  <a:tcPr marL="53946" marR="53946" marT="0" marB="0"/>
                </a:tc>
              </a:tr>
              <a:tr h="179820">
                <a:tc rowSpan="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Tecnologías Computacionales</a:t>
                      </a:r>
                      <a:endParaRPr lang="es-MX" sz="900">
                        <a:effectLst/>
                        <a:latin typeface="Arial"/>
                        <a:ea typeface="Arial"/>
                      </a:endParaRPr>
                    </a:p>
                  </a:txBody>
                  <a:tcPr marL="53946" marR="539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Febrero - Julio 2017</a:t>
                      </a:r>
                      <a:endParaRPr lang="es-MX" sz="900">
                        <a:effectLst/>
                        <a:latin typeface="Arial"/>
                        <a:ea typeface="Arial"/>
                      </a:endParaRPr>
                    </a:p>
                  </a:txBody>
                  <a:tcPr marL="53946" marR="539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N/A</a:t>
                      </a:r>
                      <a:endParaRPr lang="es-MX" sz="900">
                        <a:effectLst/>
                        <a:latin typeface="Arial"/>
                        <a:ea typeface="Arial"/>
                      </a:endParaRPr>
                    </a:p>
                  </a:txBody>
                  <a:tcPr marL="53946" marR="53946" marT="0" marB="0"/>
                </a:tc>
              </a:tr>
              <a:tr h="210289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Agosto 2017 - Enero 2018</a:t>
                      </a:r>
                      <a:endParaRPr lang="es-MX" sz="900">
                        <a:effectLst/>
                        <a:latin typeface="Arial"/>
                        <a:ea typeface="Arial"/>
                      </a:endParaRPr>
                    </a:p>
                  </a:txBody>
                  <a:tcPr marL="53946" marR="539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N/A</a:t>
                      </a:r>
                      <a:endParaRPr lang="es-MX" sz="900">
                        <a:effectLst/>
                        <a:latin typeface="Arial"/>
                        <a:ea typeface="Arial"/>
                      </a:endParaRPr>
                    </a:p>
                  </a:txBody>
                  <a:tcPr marL="53946" marR="53946" marT="0" marB="0"/>
                </a:tc>
              </a:tr>
              <a:tr h="179820">
                <a:tc rowSpan="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MX" sz="800">
                          <a:effectLst/>
                        </a:rPr>
                        <a:t>Ingeniería de Software</a:t>
                      </a:r>
                      <a:endParaRPr lang="es-MX" sz="900">
                        <a:effectLst/>
                        <a:latin typeface="Arial"/>
                        <a:ea typeface="Arial"/>
                      </a:endParaRPr>
                    </a:p>
                  </a:txBody>
                  <a:tcPr marL="53946" marR="539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Febrero - Julio 2017</a:t>
                      </a:r>
                      <a:endParaRPr lang="es-MX" sz="900">
                        <a:effectLst/>
                        <a:latin typeface="Arial"/>
                        <a:ea typeface="Arial"/>
                      </a:endParaRPr>
                    </a:p>
                  </a:txBody>
                  <a:tcPr marL="53946" marR="539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N/A</a:t>
                      </a:r>
                      <a:endParaRPr lang="es-MX" sz="900">
                        <a:effectLst/>
                        <a:latin typeface="Arial"/>
                        <a:ea typeface="Arial"/>
                      </a:endParaRPr>
                    </a:p>
                  </a:txBody>
                  <a:tcPr marL="53946" marR="53946" marT="0" marB="0"/>
                </a:tc>
              </a:tr>
              <a:tr h="179820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Agosto 2017 - Enero 2018</a:t>
                      </a:r>
                      <a:endParaRPr lang="es-MX" sz="900">
                        <a:effectLst/>
                        <a:latin typeface="Arial"/>
                        <a:ea typeface="Arial"/>
                      </a:endParaRPr>
                    </a:p>
                  </a:txBody>
                  <a:tcPr marL="53946" marR="539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N/A</a:t>
                      </a:r>
                      <a:endParaRPr lang="es-MX" sz="900">
                        <a:effectLst/>
                        <a:latin typeface="Arial"/>
                        <a:ea typeface="Arial"/>
                      </a:endParaRPr>
                    </a:p>
                  </a:txBody>
                  <a:tcPr marL="53946" marR="53946" marT="0" marB="0"/>
                </a:tc>
              </a:tr>
              <a:tr h="179820">
                <a:tc rowSpan="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MX" sz="800">
                          <a:effectLst/>
                        </a:rPr>
                        <a:t>Redes y Servicios de Cómputo</a:t>
                      </a:r>
                      <a:endParaRPr lang="es-MX" sz="900">
                        <a:effectLst/>
                        <a:latin typeface="Arial"/>
                        <a:ea typeface="Arial"/>
                      </a:endParaRPr>
                    </a:p>
                  </a:txBody>
                  <a:tcPr marL="53946" marR="539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Febrero - Julio 2017</a:t>
                      </a:r>
                      <a:endParaRPr lang="es-MX" sz="900">
                        <a:effectLst/>
                        <a:latin typeface="Arial"/>
                        <a:ea typeface="Arial"/>
                      </a:endParaRPr>
                    </a:p>
                  </a:txBody>
                  <a:tcPr marL="53946" marR="539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N/A</a:t>
                      </a:r>
                      <a:endParaRPr lang="es-MX" sz="900">
                        <a:effectLst/>
                        <a:latin typeface="Arial"/>
                        <a:ea typeface="Arial"/>
                      </a:endParaRPr>
                    </a:p>
                  </a:txBody>
                  <a:tcPr marL="53946" marR="53946" marT="0" marB="0"/>
                </a:tc>
              </a:tr>
              <a:tr h="179820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Agosto 2017 - Enero 2018</a:t>
                      </a:r>
                      <a:endParaRPr lang="es-MX" sz="900">
                        <a:effectLst/>
                        <a:latin typeface="Arial"/>
                        <a:ea typeface="Arial"/>
                      </a:endParaRPr>
                    </a:p>
                  </a:txBody>
                  <a:tcPr marL="53946" marR="539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N/A</a:t>
                      </a:r>
                      <a:endParaRPr lang="es-MX" sz="900">
                        <a:effectLst/>
                        <a:latin typeface="Arial"/>
                        <a:ea typeface="Arial"/>
                      </a:endParaRPr>
                    </a:p>
                  </a:txBody>
                  <a:tcPr marL="53946" marR="53946" marT="0" marB="0"/>
                </a:tc>
              </a:tr>
              <a:tr h="179820">
                <a:tc rowSpan="9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MX" sz="800">
                          <a:effectLst/>
                        </a:rPr>
                        <a:t>Ciencias y Técnicas Estadísticas</a:t>
                      </a:r>
                      <a:endParaRPr lang="es-MX" sz="900">
                        <a:effectLst/>
                        <a:latin typeface="Arial"/>
                        <a:ea typeface="Arial"/>
                      </a:endParaRPr>
                    </a:p>
                  </a:txBody>
                  <a:tcPr marL="53946" marR="539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Agosto 2015 - Enero 2016</a:t>
                      </a:r>
                      <a:endParaRPr lang="es-MX" sz="900">
                        <a:effectLst/>
                        <a:latin typeface="Arial"/>
                        <a:ea typeface="Arial"/>
                      </a:endParaRPr>
                    </a:p>
                  </a:txBody>
                  <a:tcPr marL="53946" marR="539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11</a:t>
                      </a:r>
                      <a:endParaRPr lang="es-MX" sz="900">
                        <a:effectLst/>
                        <a:latin typeface="Arial"/>
                        <a:ea typeface="Arial"/>
                      </a:endParaRPr>
                    </a:p>
                  </a:txBody>
                  <a:tcPr marL="53946" marR="53946" marT="0" marB="0"/>
                </a:tc>
              </a:tr>
              <a:tr h="179820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Intersemestral invierno 2015</a:t>
                      </a:r>
                      <a:endParaRPr lang="es-MX" sz="900">
                        <a:effectLst/>
                        <a:latin typeface="Arial"/>
                        <a:ea typeface="Arial"/>
                      </a:endParaRPr>
                    </a:p>
                  </a:txBody>
                  <a:tcPr marL="53946" marR="539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0</a:t>
                      </a:r>
                      <a:endParaRPr lang="es-MX" sz="900">
                        <a:effectLst/>
                        <a:latin typeface="Arial"/>
                        <a:ea typeface="Arial"/>
                      </a:endParaRPr>
                    </a:p>
                  </a:txBody>
                  <a:tcPr marL="53946" marR="53946" marT="0" marB="0"/>
                </a:tc>
              </a:tr>
              <a:tr h="179820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Febrero-Julio 2016</a:t>
                      </a:r>
                      <a:endParaRPr lang="es-MX" sz="900">
                        <a:effectLst/>
                        <a:latin typeface="Arial"/>
                        <a:ea typeface="Arial"/>
                      </a:endParaRPr>
                    </a:p>
                  </a:txBody>
                  <a:tcPr marL="53946" marR="539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9</a:t>
                      </a:r>
                      <a:endParaRPr lang="es-MX" sz="900">
                        <a:effectLst/>
                        <a:latin typeface="Arial"/>
                        <a:ea typeface="Arial"/>
                      </a:endParaRPr>
                    </a:p>
                  </a:txBody>
                  <a:tcPr marL="53946" marR="53946" marT="0" marB="0"/>
                </a:tc>
              </a:tr>
              <a:tr h="179820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Intersemestral verano 2016</a:t>
                      </a:r>
                      <a:endParaRPr lang="es-MX" sz="900">
                        <a:effectLst/>
                        <a:latin typeface="Arial"/>
                        <a:ea typeface="Arial"/>
                      </a:endParaRPr>
                    </a:p>
                  </a:txBody>
                  <a:tcPr marL="53946" marR="539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0</a:t>
                      </a:r>
                      <a:endParaRPr lang="es-MX" sz="900">
                        <a:effectLst/>
                        <a:latin typeface="Arial"/>
                        <a:ea typeface="Arial"/>
                      </a:endParaRPr>
                    </a:p>
                  </a:txBody>
                  <a:tcPr marL="53946" marR="53946" marT="0" marB="0"/>
                </a:tc>
              </a:tr>
              <a:tr h="179820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Agosto 2016 - Enero 2017</a:t>
                      </a:r>
                      <a:endParaRPr lang="es-MX" sz="900">
                        <a:effectLst/>
                        <a:latin typeface="Arial"/>
                        <a:ea typeface="Arial"/>
                      </a:endParaRPr>
                    </a:p>
                  </a:txBody>
                  <a:tcPr marL="53946" marR="539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5</a:t>
                      </a:r>
                      <a:endParaRPr lang="es-MX" sz="900">
                        <a:effectLst/>
                        <a:latin typeface="Arial"/>
                        <a:ea typeface="Arial"/>
                      </a:endParaRPr>
                    </a:p>
                  </a:txBody>
                  <a:tcPr marL="53946" marR="53946" marT="0" marB="0"/>
                </a:tc>
              </a:tr>
              <a:tr h="179820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Intersemestral invierno 2016</a:t>
                      </a:r>
                      <a:endParaRPr lang="es-MX" sz="900">
                        <a:effectLst/>
                        <a:latin typeface="Arial"/>
                        <a:ea typeface="Arial"/>
                      </a:endParaRPr>
                    </a:p>
                  </a:txBody>
                  <a:tcPr marL="53946" marR="539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0</a:t>
                      </a:r>
                      <a:endParaRPr lang="es-MX" sz="900">
                        <a:effectLst/>
                        <a:latin typeface="Arial"/>
                        <a:ea typeface="Arial"/>
                      </a:endParaRPr>
                    </a:p>
                  </a:txBody>
                  <a:tcPr marL="53946" marR="53946" marT="0" marB="0"/>
                </a:tc>
              </a:tr>
              <a:tr h="179820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Febrero-Julio 2017</a:t>
                      </a:r>
                      <a:endParaRPr lang="es-MX" sz="900">
                        <a:effectLst/>
                        <a:latin typeface="Arial"/>
                        <a:ea typeface="Arial"/>
                      </a:endParaRPr>
                    </a:p>
                  </a:txBody>
                  <a:tcPr marL="53946" marR="539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3</a:t>
                      </a:r>
                      <a:endParaRPr lang="es-MX" sz="900">
                        <a:effectLst/>
                        <a:latin typeface="Arial"/>
                        <a:ea typeface="Arial"/>
                      </a:endParaRPr>
                    </a:p>
                  </a:txBody>
                  <a:tcPr marL="53946" marR="53946" marT="0" marB="0"/>
                </a:tc>
              </a:tr>
              <a:tr h="179820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Intersemestral verano 2017</a:t>
                      </a:r>
                      <a:endParaRPr lang="es-MX" sz="900">
                        <a:effectLst/>
                        <a:latin typeface="Arial"/>
                        <a:ea typeface="Arial"/>
                      </a:endParaRPr>
                    </a:p>
                  </a:txBody>
                  <a:tcPr marL="53946" marR="539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0</a:t>
                      </a:r>
                      <a:endParaRPr lang="es-MX" sz="900">
                        <a:effectLst/>
                        <a:latin typeface="Arial"/>
                        <a:ea typeface="Arial"/>
                      </a:endParaRPr>
                    </a:p>
                  </a:txBody>
                  <a:tcPr marL="53946" marR="53946" marT="0" marB="0"/>
                </a:tc>
              </a:tr>
              <a:tr h="179820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Agosto 2017-Enero 2018</a:t>
                      </a:r>
                      <a:endParaRPr lang="es-MX" sz="900">
                        <a:effectLst/>
                        <a:latin typeface="Arial"/>
                        <a:ea typeface="Arial"/>
                      </a:endParaRPr>
                    </a:p>
                  </a:txBody>
                  <a:tcPr marL="53946" marR="539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N/A</a:t>
                      </a:r>
                      <a:endParaRPr lang="es-MX" sz="900" dirty="0">
                        <a:effectLst/>
                        <a:latin typeface="Arial"/>
                        <a:ea typeface="Arial"/>
                      </a:endParaRPr>
                    </a:p>
                  </a:txBody>
                  <a:tcPr marL="53946" marR="53946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12322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90043307"/>
              </p:ext>
            </p:extLst>
          </p:nvPr>
        </p:nvGraphicFramePr>
        <p:xfrm>
          <a:off x="467544" y="1340768"/>
          <a:ext cx="8229600" cy="128714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Licenciatura</a:t>
                      </a:r>
                      <a:endParaRPr lang="es-MX" sz="1100">
                        <a:effectLst/>
                        <a:latin typeface="Arial"/>
                        <a:ea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Año</a:t>
                      </a:r>
                      <a:endParaRPr lang="es-MX" sz="1100">
                        <a:effectLst/>
                        <a:latin typeface="Arial"/>
                        <a:ea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Aspirantes</a:t>
                      </a:r>
                      <a:endParaRPr lang="es-MX" sz="1100">
                        <a:effectLst/>
                        <a:latin typeface="Arial"/>
                        <a:ea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Aceptados</a:t>
                      </a:r>
                      <a:endParaRPr lang="es-MX" sz="1100">
                        <a:effectLst/>
                        <a:latin typeface="Arial"/>
                        <a:ea typeface="Arial"/>
                      </a:endParaRPr>
                    </a:p>
                  </a:txBody>
                  <a:tcPr marL="68580" marR="68580" marT="0" marB="0"/>
                </a:tc>
              </a:tr>
              <a:tr h="2635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Tecnologías Computacionales</a:t>
                      </a:r>
                      <a:endParaRPr lang="es-MX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 </a:t>
                      </a:r>
                      <a:endParaRPr lang="es-MX" sz="11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 </a:t>
                      </a:r>
                      <a:endParaRPr lang="es-MX" sz="11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 </a:t>
                      </a:r>
                      <a:endParaRPr lang="es-MX" sz="11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2017</a:t>
                      </a:r>
                      <a:endParaRPr lang="es-MX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120</a:t>
                      </a:r>
                      <a:endParaRPr lang="es-MX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80</a:t>
                      </a:r>
                      <a:endParaRPr lang="es-MX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6733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Ingeniería de Software</a:t>
                      </a:r>
                      <a:endParaRPr lang="es-MX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221</a:t>
                      </a:r>
                      <a:endParaRPr lang="es-MX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80</a:t>
                      </a:r>
                      <a:endParaRPr lang="es-MX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6289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Redes y Servicios de Cómputo</a:t>
                      </a:r>
                      <a:endParaRPr lang="es-MX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69</a:t>
                      </a:r>
                      <a:endParaRPr lang="es-MX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69</a:t>
                      </a:r>
                      <a:endParaRPr lang="es-MX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647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Estadística</a:t>
                      </a:r>
                      <a:endParaRPr lang="es-MX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>
                          <a:effectLst/>
                        </a:rPr>
                        <a:t>52</a:t>
                      </a:r>
                      <a:endParaRPr lang="es-MX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1000" dirty="0">
                          <a:effectLst/>
                        </a:rPr>
                        <a:t>50</a:t>
                      </a:r>
                      <a:endParaRPr lang="es-MX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19" name="18 CuadroTexto"/>
          <p:cNvSpPr txBox="1"/>
          <p:nvPr/>
        </p:nvSpPr>
        <p:spPr>
          <a:xfrm>
            <a:off x="532734" y="2782669"/>
            <a:ext cx="79923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 smtClean="0"/>
              <a:t>Se participó en Expo Orienta y se visitaron alrededor de 10 escuelas, promoción en </a:t>
            </a:r>
          </a:p>
          <a:p>
            <a:r>
              <a:rPr lang="es-MX" dirty="0" smtClean="0"/>
              <a:t>Redes sociales</a:t>
            </a:r>
            <a:endParaRPr lang="es-MX" dirty="0"/>
          </a:p>
        </p:txBody>
      </p:sp>
      <p:pic>
        <p:nvPicPr>
          <p:cNvPr id="29" name="28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3542112"/>
            <a:ext cx="3672408" cy="22034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1" name="30 Imagen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5" r="13417"/>
          <a:stretch/>
        </p:blipFill>
        <p:spPr>
          <a:xfrm>
            <a:off x="5724128" y="3573016"/>
            <a:ext cx="3248167" cy="2443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3" name="32 Título"/>
          <p:cNvSpPr>
            <a:spLocks noGrp="1"/>
          </p:cNvSpPr>
          <p:nvPr>
            <p:ph type="title"/>
          </p:nvPr>
        </p:nvSpPr>
        <p:spPr>
          <a:xfrm>
            <a:off x="518292" y="116632"/>
            <a:ext cx="8229600" cy="1143000"/>
          </a:xfrm>
        </p:spPr>
        <p:txBody>
          <a:bodyPr>
            <a:normAutofit/>
          </a:bodyPr>
          <a:lstStyle/>
          <a:p>
            <a:r>
              <a:rPr lang="es-MX" dirty="0" smtClean="0"/>
              <a:t>Aspirantes</a:t>
            </a:r>
            <a:endParaRPr lang="es-MX" dirty="0"/>
          </a:p>
        </p:txBody>
      </p:sp>
      <p:pic>
        <p:nvPicPr>
          <p:cNvPr id="34" name="33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4624822"/>
            <a:ext cx="3479850" cy="19574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38639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Estancias y Movilidad estudiantil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MX" dirty="0" smtClean="0"/>
              <a:t>1 Estancia</a:t>
            </a:r>
          </a:p>
          <a:p>
            <a:pPr lvl="1"/>
            <a:r>
              <a:rPr lang="es-MX" dirty="0" smtClean="0"/>
              <a:t>Universidad de </a:t>
            </a:r>
            <a:r>
              <a:rPr lang="es-MX" dirty="0" err="1" smtClean="0"/>
              <a:t>Lethbridge</a:t>
            </a:r>
            <a:r>
              <a:rPr lang="es-MX" dirty="0"/>
              <a:t>, Alberta </a:t>
            </a:r>
            <a:r>
              <a:rPr lang="es-MX" dirty="0" smtClean="0"/>
              <a:t>Canadá</a:t>
            </a:r>
          </a:p>
          <a:p>
            <a:r>
              <a:rPr lang="es-MX" dirty="0" smtClean="0"/>
              <a:t>1 Movilidad Estudiantil</a:t>
            </a:r>
            <a:endParaRPr lang="es-MX" sz="4000" dirty="0"/>
          </a:p>
          <a:p>
            <a:pPr lvl="1"/>
            <a:r>
              <a:rPr lang="es-MX" dirty="0" smtClean="0"/>
              <a:t>Procedente</a:t>
            </a:r>
            <a:r>
              <a:rPr lang="en-US" dirty="0" smtClean="0"/>
              <a:t> de UNAM</a:t>
            </a:r>
            <a:endParaRPr lang="es-MX" sz="3600" dirty="0"/>
          </a:p>
          <a:p>
            <a:pPr lvl="1"/>
            <a:endParaRPr lang="es-MX" dirty="0"/>
          </a:p>
        </p:txBody>
      </p:sp>
      <p:pic>
        <p:nvPicPr>
          <p:cNvPr id="5" name="4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3789040"/>
            <a:ext cx="4224467" cy="2376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8701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1331</TotalTime>
  <Words>1957</Words>
  <Application>Microsoft Office PowerPoint</Application>
  <PresentationFormat>Presentación en pantalla (4:3)</PresentationFormat>
  <Paragraphs>703</Paragraphs>
  <Slides>34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34</vt:i4>
      </vt:variant>
    </vt:vector>
  </HeadingPairs>
  <TitlesOfParts>
    <vt:vector size="35" baseType="lpstr">
      <vt:lpstr>Tema de Office</vt:lpstr>
      <vt:lpstr>Presentación de PowerPoint</vt:lpstr>
      <vt:lpstr>Facultad de Estadística e Informática</vt:lpstr>
      <vt:lpstr>Docencia</vt:lpstr>
      <vt:lpstr>Planes de Estudio</vt:lpstr>
      <vt:lpstr>Ingreso de estudiantes</vt:lpstr>
      <vt:lpstr>Estudiantes en semestres superiores</vt:lpstr>
      <vt:lpstr>Egreso de Estudiantes</vt:lpstr>
      <vt:lpstr>Aspirantes</vt:lpstr>
      <vt:lpstr>Estancias y Movilidad estudiantil</vt:lpstr>
      <vt:lpstr>Tutorías académicas</vt:lpstr>
      <vt:lpstr>PAFI’s</vt:lpstr>
      <vt:lpstr>Cursos a público general</vt:lpstr>
      <vt:lpstr>Posgrados</vt:lpstr>
      <vt:lpstr>Posgrados</vt:lpstr>
      <vt:lpstr>Posgrados</vt:lpstr>
      <vt:lpstr>Posgrados</vt:lpstr>
      <vt:lpstr>Posgrados</vt:lpstr>
      <vt:lpstr>Posgrados</vt:lpstr>
      <vt:lpstr>Investigación</vt:lpstr>
      <vt:lpstr>Vinculación</vt:lpstr>
      <vt:lpstr>Fondo Ordinario 2017</vt:lpstr>
      <vt:lpstr>Fondo Ordinario 2017</vt:lpstr>
      <vt:lpstr>Fondo Ordinario 2017</vt:lpstr>
      <vt:lpstr>Gestión (Apoyo académicos y estudiantes Fondo Ordinario)</vt:lpstr>
      <vt:lpstr>Patronato</vt:lpstr>
      <vt:lpstr>Pro-mejoras</vt:lpstr>
      <vt:lpstr>Gestión (Apoyo académicos y estudiantes PFCE)</vt:lpstr>
      <vt:lpstr>Eventos</vt:lpstr>
      <vt:lpstr>Eventos</vt:lpstr>
      <vt:lpstr>Eventos</vt:lpstr>
      <vt:lpstr>Presentación de PowerPoint</vt:lpstr>
      <vt:lpstr>Presentación de PowerPoint</vt:lpstr>
      <vt:lpstr>Presentación de PowerPoint</vt:lpstr>
      <vt:lpstr>Comentarios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cochoa</dc:creator>
  <cp:lastModifiedBy>DIRECCION</cp:lastModifiedBy>
  <cp:revision>30</cp:revision>
  <dcterms:created xsi:type="dcterms:W3CDTF">2018-01-25T19:38:39Z</dcterms:created>
  <dcterms:modified xsi:type="dcterms:W3CDTF">2018-02-08T19:15:01Z</dcterms:modified>
</cp:coreProperties>
</file>