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28" r:id="rId1"/>
  </p:sldMasterIdLst>
  <p:notesMasterIdLst>
    <p:notesMasterId r:id="rId18"/>
  </p:notesMasterIdLst>
  <p:sldIdLst>
    <p:sldId id="256" r:id="rId2"/>
    <p:sldId id="267" r:id="rId3"/>
    <p:sldId id="273" r:id="rId4"/>
    <p:sldId id="265" r:id="rId5"/>
    <p:sldId id="274" r:id="rId6"/>
    <p:sldId id="275" r:id="rId7"/>
    <p:sldId id="276" r:id="rId8"/>
    <p:sldId id="277" r:id="rId9"/>
    <p:sldId id="278" r:id="rId10"/>
    <p:sldId id="285" r:id="rId11"/>
    <p:sldId id="279" r:id="rId12"/>
    <p:sldId id="282" r:id="rId13"/>
    <p:sldId id="287" r:id="rId14"/>
    <p:sldId id="286" r:id="rId15"/>
    <p:sldId id="283" r:id="rId16"/>
    <p:sldId id="284" r:id="rId17"/>
  </p:sldIdLst>
  <p:sldSz cx="9144000" cy="6858000" type="screen4x3"/>
  <p:notesSz cx="6858000" cy="9144000"/>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204">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901" autoAdjust="0"/>
    <p:restoredTop sz="86375" autoAdjust="0"/>
  </p:normalViewPr>
  <p:slideViewPr>
    <p:cSldViewPr snapToObjects="1">
      <p:cViewPr>
        <p:scale>
          <a:sx n="121" d="100"/>
          <a:sy n="121" d="100"/>
        </p:scale>
        <p:origin x="-880" y="-432"/>
      </p:cViewPr>
      <p:guideLst>
        <p:guide orient="horz" pos="2204"/>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24C15B-799C-B544-ACEE-E9D60E810A86}" type="doc">
      <dgm:prSet loTypeId="urn:microsoft.com/office/officeart/2009/3/layout/IncreasingArrowsProcess" loCatId="" qsTypeId="urn:microsoft.com/office/officeart/2005/8/quickstyle/simple4" qsCatId="simple" csTypeId="urn:microsoft.com/office/officeart/2005/8/colors/accent1_3" csCatId="accent1" phldr="1"/>
      <dgm:spPr/>
    </dgm:pt>
    <dgm:pt modelId="{B7FE67CC-DA68-4948-86BA-1780C5FFE50A}">
      <dgm:prSet phldrT="[Texto]" custT="1"/>
      <dgm:spPr/>
      <dgm:t>
        <a:bodyPr/>
        <a:lstStyle/>
        <a:p>
          <a:r>
            <a:rPr lang="es-ES" sz="2400" cap="small" dirty="0" smtClean="0">
              <a:latin typeface="Tw Cen MT"/>
              <a:cs typeface="Tw Cen MT"/>
            </a:rPr>
            <a:t>Ingreso - Requisitos</a:t>
          </a:r>
          <a:endParaRPr lang="es-ES" sz="2400" cap="small" dirty="0">
            <a:latin typeface="Tw Cen MT"/>
            <a:cs typeface="Tw Cen MT"/>
          </a:endParaRPr>
        </a:p>
      </dgm:t>
    </dgm:pt>
    <dgm:pt modelId="{7E01A0B5-3E52-7E4B-B704-74ADB2922D7A}" type="parTrans" cxnId="{4F5B9831-83A7-404B-934D-D6DAA02B5DDA}">
      <dgm:prSet/>
      <dgm:spPr/>
      <dgm:t>
        <a:bodyPr/>
        <a:lstStyle/>
        <a:p>
          <a:endParaRPr lang="es-ES" sz="2400" cap="small">
            <a:latin typeface="Tw Cen MT"/>
            <a:cs typeface="Tw Cen MT"/>
          </a:endParaRPr>
        </a:p>
      </dgm:t>
    </dgm:pt>
    <dgm:pt modelId="{D5B00F99-C337-4A41-A941-57BC7AEEB42A}" type="sibTrans" cxnId="{4F5B9831-83A7-404B-934D-D6DAA02B5DDA}">
      <dgm:prSet/>
      <dgm:spPr/>
      <dgm:t>
        <a:bodyPr/>
        <a:lstStyle/>
        <a:p>
          <a:endParaRPr lang="es-ES" sz="2400" cap="small">
            <a:latin typeface="Tw Cen MT"/>
            <a:cs typeface="Tw Cen MT"/>
          </a:endParaRPr>
        </a:p>
      </dgm:t>
    </dgm:pt>
    <dgm:pt modelId="{62E8529D-4844-7F46-8FE3-17FF4ED7F698}">
      <dgm:prSet phldrT="[Texto]" custT="1"/>
      <dgm:spPr/>
      <dgm:t>
        <a:bodyPr/>
        <a:lstStyle/>
        <a:p>
          <a:r>
            <a:rPr lang="es-ES" sz="2400" cap="small" dirty="0" smtClean="0">
              <a:latin typeface="Tw Cen MT"/>
              <a:cs typeface="Tw Cen MT"/>
            </a:rPr>
            <a:t>Permanencia</a:t>
          </a:r>
          <a:endParaRPr lang="es-ES" sz="2400" cap="small" dirty="0">
            <a:latin typeface="Tw Cen MT"/>
            <a:cs typeface="Tw Cen MT"/>
          </a:endParaRPr>
        </a:p>
      </dgm:t>
    </dgm:pt>
    <dgm:pt modelId="{C195229C-3538-C640-BD7E-0FD5F2CB9D0E}" type="parTrans" cxnId="{5E024FA9-EBA8-8D40-9B5C-387CCA524BC1}">
      <dgm:prSet/>
      <dgm:spPr/>
      <dgm:t>
        <a:bodyPr/>
        <a:lstStyle/>
        <a:p>
          <a:endParaRPr lang="es-ES" sz="2400" cap="small">
            <a:latin typeface="Tw Cen MT"/>
            <a:cs typeface="Tw Cen MT"/>
          </a:endParaRPr>
        </a:p>
      </dgm:t>
    </dgm:pt>
    <dgm:pt modelId="{C7A971AF-81DF-4147-8FF0-821E242AEC75}" type="sibTrans" cxnId="{5E024FA9-EBA8-8D40-9B5C-387CCA524BC1}">
      <dgm:prSet/>
      <dgm:spPr/>
      <dgm:t>
        <a:bodyPr/>
        <a:lstStyle/>
        <a:p>
          <a:endParaRPr lang="es-ES" sz="2400" cap="small">
            <a:latin typeface="Tw Cen MT"/>
            <a:cs typeface="Tw Cen MT"/>
          </a:endParaRPr>
        </a:p>
      </dgm:t>
    </dgm:pt>
    <dgm:pt modelId="{B06271E7-C998-CD43-BE24-CAA8AD8A61AF}">
      <dgm:prSet phldrT="[Texto]" custT="1"/>
      <dgm:spPr/>
      <dgm:t>
        <a:bodyPr/>
        <a:lstStyle/>
        <a:p>
          <a:r>
            <a:rPr lang="es-ES" sz="2200" cap="small" dirty="0" smtClean="0">
              <a:latin typeface="Tw Cen MT"/>
              <a:cs typeface="Tw Cen MT"/>
            </a:rPr>
            <a:t>Titulación</a:t>
          </a:r>
          <a:endParaRPr lang="es-ES" sz="2200" cap="small" dirty="0">
            <a:latin typeface="Tw Cen MT"/>
            <a:cs typeface="Tw Cen MT"/>
          </a:endParaRPr>
        </a:p>
      </dgm:t>
    </dgm:pt>
    <dgm:pt modelId="{4785A137-F6F1-6B4B-A2FA-C300C1D45C11}" type="parTrans" cxnId="{3FB73CE2-E581-DC43-AF64-6BC17277E738}">
      <dgm:prSet/>
      <dgm:spPr/>
      <dgm:t>
        <a:bodyPr/>
        <a:lstStyle/>
        <a:p>
          <a:endParaRPr lang="es-ES" sz="2400" cap="small">
            <a:latin typeface="Tw Cen MT"/>
            <a:cs typeface="Tw Cen MT"/>
          </a:endParaRPr>
        </a:p>
      </dgm:t>
    </dgm:pt>
    <dgm:pt modelId="{BCFC2545-46DB-3541-AEA0-BF81E6E904A5}" type="sibTrans" cxnId="{3FB73CE2-E581-DC43-AF64-6BC17277E738}">
      <dgm:prSet/>
      <dgm:spPr/>
      <dgm:t>
        <a:bodyPr/>
        <a:lstStyle/>
        <a:p>
          <a:endParaRPr lang="es-ES" sz="2400" cap="small">
            <a:latin typeface="Tw Cen MT"/>
            <a:cs typeface="Tw Cen MT"/>
          </a:endParaRPr>
        </a:p>
      </dgm:t>
    </dgm:pt>
    <dgm:pt modelId="{F7D325F1-EA69-D642-BE66-7CE809038590}">
      <dgm:prSet phldrT="[Texto]" custT="1"/>
      <dgm:spPr/>
      <dgm:t>
        <a:bodyPr/>
        <a:lstStyle/>
        <a:p>
          <a:r>
            <a:rPr lang="es-ES" sz="2400" cap="small" dirty="0" smtClean="0">
              <a:latin typeface="Tw Cen MT"/>
              <a:cs typeface="Tw Cen MT"/>
            </a:rPr>
            <a:t>Ingreso – Selección de aspirantes</a:t>
          </a:r>
          <a:endParaRPr lang="es-ES" sz="2400" cap="small" dirty="0">
            <a:latin typeface="Tw Cen MT"/>
            <a:cs typeface="Tw Cen MT"/>
          </a:endParaRPr>
        </a:p>
      </dgm:t>
    </dgm:pt>
    <dgm:pt modelId="{19A511D2-DFC7-F148-8994-6BD45EF749E8}" type="parTrans" cxnId="{C77AE541-EBDF-4541-9C5F-39CD858CA083}">
      <dgm:prSet/>
      <dgm:spPr/>
      <dgm:t>
        <a:bodyPr/>
        <a:lstStyle/>
        <a:p>
          <a:endParaRPr lang="es-ES" cap="small">
            <a:latin typeface="Tw Cen MT"/>
            <a:cs typeface="Tw Cen MT"/>
          </a:endParaRPr>
        </a:p>
      </dgm:t>
    </dgm:pt>
    <dgm:pt modelId="{6C706490-D2EC-7D47-86B5-6C3494397C7B}" type="sibTrans" cxnId="{C77AE541-EBDF-4541-9C5F-39CD858CA083}">
      <dgm:prSet/>
      <dgm:spPr/>
      <dgm:t>
        <a:bodyPr/>
        <a:lstStyle/>
        <a:p>
          <a:endParaRPr lang="es-ES" cap="small">
            <a:latin typeface="Tw Cen MT"/>
            <a:cs typeface="Tw Cen MT"/>
          </a:endParaRPr>
        </a:p>
      </dgm:t>
    </dgm:pt>
    <dgm:pt modelId="{A57D776B-8017-9041-9965-6746F97AE763}">
      <dgm:prSet phldrT="[Texto]" custT="1"/>
      <dgm:spPr/>
      <dgm:t>
        <a:bodyPr/>
        <a:lstStyle/>
        <a:p>
          <a:r>
            <a:rPr lang="es-ES" sz="2400" cap="small" dirty="0" smtClean="0">
              <a:latin typeface="Tw Cen MT"/>
              <a:cs typeface="Tw Cen MT"/>
            </a:rPr>
            <a:t>Ingreso - Aceptación</a:t>
          </a:r>
          <a:endParaRPr lang="es-ES" sz="2400" cap="small" dirty="0">
            <a:latin typeface="Tw Cen MT"/>
            <a:cs typeface="Tw Cen MT"/>
          </a:endParaRPr>
        </a:p>
      </dgm:t>
    </dgm:pt>
    <dgm:pt modelId="{2568B8BA-6949-224A-A370-636410138050}" type="parTrans" cxnId="{46195583-AE9F-C747-9D90-ABF464B7F710}">
      <dgm:prSet/>
      <dgm:spPr/>
      <dgm:t>
        <a:bodyPr/>
        <a:lstStyle/>
        <a:p>
          <a:endParaRPr lang="es-ES" cap="small"/>
        </a:p>
      </dgm:t>
    </dgm:pt>
    <dgm:pt modelId="{6C868D67-308B-F74D-960F-89C639C7367C}" type="sibTrans" cxnId="{46195583-AE9F-C747-9D90-ABF464B7F710}">
      <dgm:prSet/>
      <dgm:spPr/>
      <dgm:t>
        <a:bodyPr/>
        <a:lstStyle/>
        <a:p>
          <a:endParaRPr lang="es-ES" cap="small"/>
        </a:p>
      </dgm:t>
    </dgm:pt>
    <dgm:pt modelId="{5892D430-2C04-C54D-BD4D-D36A79A67528}" type="pres">
      <dgm:prSet presAssocID="{5624C15B-799C-B544-ACEE-E9D60E810A86}" presName="Name0" presStyleCnt="0">
        <dgm:presLayoutVars>
          <dgm:chMax val="5"/>
          <dgm:chPref val="5"/>
          <dgm:dir/>
          <dgm:animLvl val="lvl"/>
        </dgm:presLayoutVars>
      </dgm:prSet>
      <dgm:spPr/>
    </dgm:pt>
    <dgm:pt modelId="{B7ED7702-83D4-F440-9F90-20C817660B6C}" type="pres">
      <dgm:prSet presAssocID="{B7FE67CC-DA68-4948-86BA-1780C5FFE50A}" presName="parentText1" presStyleLbl="node1" presStyleIdx="0" presStyleCnt="5" custLinFactNeighborX="-405" custLinFactNeighborY="-13996">
        <dgm:presLayoutVars>
          <dgm:chMax/>
          <dgm:chPref val="3"/>
          <dgm:bulletEnabled val="1"/>
        </dgm:presLayoutVars>
      </dgm:prSet>
      <dgm:spPr/>
      <dgm:t>
        <a:bodyPr/>
        <a:lstStyle/>
        <a:p>
          <a:endParaRPr lang="es-ES"/>
        </a:p>
      </dgm:t>
    </dgm:pt>
    <dgm:pt modelId="{94387912-D650-224A-8DFE-1CD335ECD97F}" type="pres">
      <dgm:prSet presAssocID="{F7D325F1-EA69-D642-BE66-7CE809038590}" presName="parentText2" presStyleLbl="node1" presStyleIdx="1" presStyleCnt="5" custLinFactNeighborX="-405" custLinFactNeighborY="15348">
        <dgm:presLayoutVars>
          <dgm:chMax/>
          <dgm:chPref val="3"/>
          <dgm:bulletEnabled val="1"/>
        </dgm:presLayoutVars>
      </dgm:prSet>
      <dgm:spPr/>
      <dgm:t>
        <a:bodyPr/>
        <a:lstStyle/>
        <a:p>
          <a:endParaRPr lang="es-ES"/>
        </a:p>
      </dgm:t>
    </dgm:pt>
    <dgm:pt modelId="{2AD10619-BC1C-134A-82EB-9E4F12AF039D}" type="pres">
      <dgm:prSet presAssocID="{A57D776B-8017-9041-9965-6746F97AE763}" presName="parentText3" presStyleLbl="node1" presStyleIdx="2" presStyleCnt="5" custLinFactNeighborX="-405" custLinFactNeighborY="47452">
        <dgm:presLayoutVars>
          <dgm:chMax/>
          <dgm:chPref val="3"/>
          <dgm:bulletEnabled val="1"/>
        </dgm:presLayoutVars>
      </dgm:prSet>
      <dgm:spPr/>
      <dgm:t>
        <a:bodyPr/>
        <a:lstStyle/>
        <a:p>
          <a:endParaRPr lang="es-ES"/>
        </a:p>
      </dgm:t>
    </dgm:pt>
    <dgm:pt modelId="{1316F570-CB1D-B844-BAAF-BDB2786BE9D3}" type="pres">
      <dgm:prSet presAssocID="{62E8529D-4844-7F46-8FE3-17FF4ED7F698}" presName="parentText4" presStyleLbl="node1" presStyleIdx="3" presStyleCnt="5" custLinFactNeighborY="79103">
        <dgm:presLayoutVars>
          <dgm:chMax/>
          <dgm:chPref val="3"/>
          <dgm:bulletEnabled val="1"/>
        </dgm:presLayoutVars>
      </dgm:prSet>
      <dgm:spPr/>
      <dgm:t>
        <a:bodyPr/>
        <a:lstStyle/>
        <a:p>
          <a:endParaRPr lang="es-ES"/>
        </a:p>
      </dgm:t>
    </dgm:pt>
    <dgm:pt modelId="{D465844F-22BC-2F41-869D-EA7FDF1E0193}" type="pres">
      <dgm:prSet presAssocID="{B06271E7-C998-CD43-BE24-CAA8AD8A61AF}" presName="parentText5" presStyleLbl="node1" presStyleIdx="4" presStyleCnt="5" custScaleX="123444" custLinFactY="10730" custLinFactNeighborX="-12263" custLinFactNeighborY="100000">
        <dgm:presLayoutVars>
          <dgm:chMax/>
          <dgm:chPref val="3"/>
          <dgm:bulletEnabled val="1"/>
        </dgm:presLayoutVars>
      </dgm:prSet>
      <dgm:spPr/>
      <dgm:t>
        <a:bodyPr/>
        <a:lstStyle/>
        <a:p>
          <a:endParaRPr lang="es-ES"/>
        </a:p>
      </dgm:t>
    </dgm:pt>
  </dgm:ptLst>
  <dgm:cxnLst>
    <dgm:cxn modelId="{326C09FA-5219-F141-B42A-7D162D689395}" type="presOf" srcId="{62E8529D-4844-7F46-8FE3-17FF4ED7F698}" destId="{1316F570-CB1D-B844-BAAF-BDB2786BE9D3}" srcOrd="0" destOrd="0" presId="urn:microsoft.com/office/officeart/2009/3/layout/IncreasingArrowsProcess"/>
    <dgm:cxn modelId="{DC48A481-D82C-8E47-A98B-8CA6E969F35B}" type="presOf" srcId="{A57D776B-8017-9041-9965-6746F97AE763}" destId="{2AD10619-BC1C-134A-82EB-9E4F12AF039D}" srcOrd="0" destOrd="0" presId="urn:microsoft.com/office/officeart/2009/3/layout/IncreasingArrowsProcess"/>
    <dgm:cxn modelId="{C77AE541-EBDF-4541-9C5F-39CD858CA083}" srcId="{5624C15B-799C-B544-ACEE-E9D60E810A86}" destId="{F7D325F1-EA69-D642-BE66-7CE809038590}" srcOrd="1" destOrd="0" parTransId="{19A511D2-DFC7-F148-8994-6BD45EF749E8}" sibTransId="{6C706490-D2EC-7D47-86B5-6C3494397C7B}"/>
    <dgm:cxn modelId="{46195583-AE9F-C747-9D90-ABF464B7F710}" srcId="{5624C15B-799C-B544-ACEE-E9D60E810A86}" destId="{A57D776B-8017-9041-9965-6746F97AE763}" srcOrd="2" destOrd="0" parTransId="{2568B8BA-6949-224A-A370-636410138050}" sibTransId="{6C868D67-308B-F74D-960F-89C639C7367C}"/>
    <dgm:cxn modelId="{540FDF2C-ED3A-5F43-9D02-C7413336353F}" type="presOf" srcId="{B06271E7-C998-CD43-BE24-CAA8AD8A61AF}" destId="{D465844F-22BC-2F41-869D-EA7FDF1E0193}" srcOrd="0" destOrd="0" presId="urn:microsoft.com/office/officeart/2009/3/layout/IncreasingArrowsProcess"/>
    <dgm:cxn modelId="{F09EB153-F1FA-4162-AC75-A2040A87A810}" type="presOf" srcId="{5624C15B-799C-B544-ACEE-E9D60E810A86}" destId="{5892D430-2C04-C54D-BD4D-D36A79A67528}" srcOrd="0" destOrd="0" presId="urn:microsoft.com/office/officeart/2009/3/layout/IncreasingArrowsProcess"/>
    <dgm:cxn modelId="{0E26929C-3074-C240-BFEE-421EDAABBDA9}" type="presOf" srcId="{F7D325F1-EA69-D642-BE66-7CE809038590}" destId="{94387912-D650-224A-8DFE-1CD335ECD97F}" srcOrd="0" destOrd="0" presId="urn:microsoft.com/office/officeart/2009/3/layout/IncreasingArrowsProcess"/>
    <dgm:cxn modelId="{3FB73CE2-E581-DC43-AF64-6BC17277E738}" srcId="{5624C15B-799C-B544-ACEE-E9D60E810A86}" destId="{B06271E7-C998-CD43-BE24-CAA8AD8A61AF}" srcOrd="4" destOrd="0" parTransId="{4785A137-F6F1-6B4B-A2FA-C300C1D45C11}" sibTransId="{BCFC2545-46DB-3541-AEA0-BF81E6E904A5}"/>
    <dgm:cxn modelId="{4F5B9831-83A7-404B-934D-D6DAA02B5DDA}" srcId="{5624C15B-799C-B544-ACEE-E9D60E810A86}" destId="{B7FE67CC-DA68-4948-86BA-1780C5FFE50A}" srcOrd="0" destOrd="0" parTransId="{7E01A0B5-3E52-7E4B-B704-74ADB2922D7A}" sibTransId="{D5B00F99-C337-4A41-A941-57BC7AEEB42A}"/>
    <dgm:cxn modelId="{DCF278A9-BCA3-450D-8D4C-2EBD4AE5FC46}" type="presOf" srcId="{B7FE67CC-DA68-4948-86BA-1780C5FFE50A}" destId="{B7ED7702-83D4-F440-9F90-20C817660B6C}" srcOrd="0" destOrd="0" presId="urn:microsoft.com/office/officeart/2009/3/layout/IncreasingArrowsProcess"/>
    <dgm:cxn modelId="{5E024FA9-EBA8-8D40-9B5C-387CCA524BC1}" srcId="{5624C15B-799C-B544-ACEE-E9D60E810A86}" destId="{62E8529D-4844-7F46-8FE3-17FF4ED7F698}" srcOrd="3" destOrd="0" parTransId="{C195229C-3538-C640-BD7E-0FD5F2CB9D0E}" sibTransId="{C7A971AF-81DF-4147-8FF0-821E242AEC75}"/>
    <dgm:cxn modelId="{7C8E56FE-ECF8-45B5-9DDC-793F0C94383C}" type="presParOf" srcId="{5892D430-2C04-C54D-BD4D-D36A79A67528}" destId="{B7ED7702-83D4-F440-9F90-20C817660B6C}" srcOrd="0" destOrd="0" presId="urn:microsoft.com/office/officeart/2009/3/layout/IncreasingArrowsProcess"/>
    <dgm:cxn modelId="{A82F7394-6C17-B148-A984-3F48317C1AAC}" type="presParOf" srcId="{5892D430-2C04-C54D-BD4D-D36A79A67528}" destId="{94387912-D650-224A-8DFE-1CD335ECD97F}" srcOrd="1" destOrd="0" presId="urn:microsoft.com/office/officeart/2009/3/layout/IncreasingArrowsProcess"/>
    <dgm:cxn modelId="{05B97B82-B351-7843-8EF7-0A773997F1C4}" type="presParOf" srcId="{5892D430-2C04-C54D-BD4D-D36A79A67528}" destId="{2AD10619-BC1C-134A-82EB-9E4F12AF039D}" srcOrd="2" destOrd="0" presId="urn:microsoft.com/office/officeart/2009/3/layout/IncreasingArrowsProcess"/>
    <dgm:cxn modelId="{B68CE922-55DF-1049-981A-8871B5F89B81}" type="presParOf" srcId="{5892D430-2C04-C54D-BD4D-D36A79A67528}" destId="{1316F570-CB1D-B844-BAAF-BDB2786BE9D3}" srcOrd="3" destOrd="0" presId="urn:microsoft.com/office/officeart/2009/3/layout/IncreasingArrowsProcess"/>
    <dgm:cxn modelId="{A9CAAEBC-9042-A04A-B66B-75649BA26197}" type="presParOf" srcId="{5892D430-2C04-C54D-BD4D-D36A79A67528}" destId="{D465844F-22BC-2F41-869D-EA7FDF1E0193}" srcOrd="4"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3FE56FC-8EBE-1A43-9F28-6022A5BB1806}" type="doc">
      <dgm:prSet loTypeId="urn:microsoft.com/office/officeart/2009/layout/CircleArrowProcess" loCatId="" qsTypeId="urn:microsoft.com/office/officeart/2005/8/quickstyle/simple4" qsCatId="simple" csTypeId="urn:microsoft.com/office/officeart/2005/8/colors/accent1_2" csCatId="accent1" phldr="1"/>
      <dgm:spPr/>
      <dgm:t>
        <a:bodyPr/>
        <a:lstStyle/>
        <a:p>
          <a:endParaRPr lang="es-ES"/>
        </a:p>
      </dgm:t>
    </dgm:pt>
    <dgm:pt modelId="{7285B7F4-53AD-4940-BF17-9BC0F7EEB232}">
      <dgm:prSet phldrT="[Texto]" custT="1"/>
      <dgm:spPr/>
      <dgm:t>
        <a:bodyPr/>
        <a:lstStyle/>
        <a:p>
          <a:r>
            <a:rPr lang="pt-BR" sz="1800" dirty="0" smtClean="0">
              <a:latin typeface="Tw Cen MT"/>
              <a:cs typeface="Tw Cen MT"/>
            </a:rPr>
            <a:t>Registro </a:t>
          </a:r>
          <a:r>
            <a:rPr lang="pt-BR" sz="1800" dirty="0" err="1" smtClean="0">
              <a:latin typeface="Tw Cen MT"/>
              <a:cs typeface="Tw Cen MT"/>
            </a:rPr>
            <a:t>en</a:t>
          </a:r>
          <a:r>
            <a:rPr lang="pt-BR" sz="1800" dirty="0" smtClean="0">
              <a:latin typeface="Tw Cen MT"/>
              <a:cs typeface="Tw Cen MT"/>
            </a:rPr>
            <a:t> línea</a:t>
          </a:r>
          <a:endParaRPr lang="es-ES" sz="1800" dirty="0">
            <a:latin typeface="Tw Cen MT"/>
            <a:cs typeface="Tw Cen MT"/>
          </a:endParaRPr>
        </a:p>
      </dgm:t>
    </dgm:pt>
    <dgm:pt modelId="{F7D0B450-E92F-8141-BC7C-E9C094FCF90C}" type="parTrans" cxnId="{3BEC0A14-901C-D242-8891-B0489D280435}">
      <dgm:prSet/>
      <dgm:spPr/>
      <dgm:t>
        <a:bodyPr/>
        <a:lstStyle/>
        <a:p>
          <a:endParaRPr lang="es-ES">
            <a:latin typeface="Tw Cen MT"/>
            <a:cs typeface="Tw Cen MT"/>
          </a:endParaRPr>
        </a:p>
      </dgm:t>
    </dgm:pt>
    <dgm:pt modelId="{D4AB6CBC-C1AD-1244-B92C-F821225A0B01}" type="sibTrans" cxnId="{3BEC0A14-901C-D242-8891-B0489D280435}">
      <dgm:prSet/>
      <dgm:spPr/>
      <dgm:t>
        <a:bodyPr/>
        <a:lstStyle/>
        <a:p>
          <a:endParaRPr lang="es-ES">
            <a:latin typeface="Tw Cen MT"/>
            <a:cs typeface="Tw Cen MT"/>
          </a:endParaRPr>
        </a:p>
      </dgm:t>
    </dgm:pt>
    <dgm:pt modelId="{DB8D6C57-D1C0-5041-80CD-89AE450C90FF}">
      <dgm:prSet phldrT="[Texto]" custT="1"/>
      <dgm:spPr/>
      <dgm:t>
        <a:bodyPr/>
        <a:lstStyle/>
        <a:p>
          <a:r>
            <a:rPr lang="es-ES" sz="1800" dirty="0" smtClean="0">
              <a:latin typeface="Tw Cen MT"/>
              <a:cs typeface="Tw Cen MT"/>
            </a:rPr>
            <a:t>Procesos de evaluación</a:t>
          </a:r>
          <a:endParaRPr lang="es-ES" sz="1800" dirty="0">
            <a:latin typeface="Tw Cen MT"/>
            <a:cs typeface="Tw Cen MT"/>
          </a:endParaRPr>
        </a:p>
      </dgm:t>
    </dgm:pt>
    <dgm:pt modelId="{9998DD01-2C99-B645-856E-999CB4C0E3C9}" type="parTrans" cxnId="{84494DEB-5ADA-A042-8305-D46C2FB8C365}">
      <dgm:prSet/>
      <dgm:spPr/>
      <dgm:t>
        <a:bodyPr/>
        <a:lstStyle/>
        <a:p>
          <a:endParaRPr lang="es-ES">
            <a:latin typeface="Tw Cen MT"/>
            <a:cs typeface="Tw Cen MT"/>
          </a:endParaRPr>
        </a:p>
      </dgm:t>
    </dgm:pt>
    <dgm:pt modelId="{ABA0D60B-F226-4B45-B7B1-DACB6D95FCFA}" type="sibTrans" cxnId="{84494DEB-5ADA-A042-8305-D46C2FB8C365}">
      <dgm:prSet/>
      <dgm:spPr/>
      <dgm:t>
        <a:bodyPr/>
        <a:lstStyle/>
        <a:p>
          <a:endParaRPr lang="es-ES">
            <a:latin typeface="Tw Cen MT"/>
            <a:cs typeface="Tw Cen MT"/>
          </a:endParaRPr>
        </a:p>
      </dgm:t>
    </dgm:pt>
    <dgm:pt modelId="{D9AA475B-D0E3-0F49-981F-DA76AAE5AD7B}">
      <dgm:prSet phldrT="[Texto]" custT="1"/>
      <dgm:spPr/>
      <dgm:t>
        <a:bodyPr/>
        <a:lstStyle/>
        <a:p>
          <a:r>
            <a:rPr lang="es-ES" sz="1800" dirty="0" smtClean="0">
              <a:latin typeface="Tw Cen MT"/>
              <a:cs typeface="Tw Cen MT"/>
            </a:rPr>
            <a:t>Pago de derechos</a:t>
          </a:r>
          <a:endParaRPr lang="es-ES" sz="1800" dirty="0">
            <a:latin typeface="Tw Cen MT"/>
            <a:cs typeface="Tw Cen MT"/>
          </a:endParaRPr>
        </a:p>
      </dgm:t>
    </dgm:pt>
    <dgm:pt modelId="{5E57589A-5B3D-3C43-89D6-B4A0723089D3}" type="parTrans" cxnId="{112C982A-0C0B-074F-9CAD-3FF7E70E6363}">
      <dgm:prSet/>
      <dgm:spPr/>
      <dgm:t>
        <a:bodyPr/>
        <a:lstStyle/>
        <a:p>
          <a:endParaRPr lang="es-ES">
            <a:latin typeface="Tw Cen MT"/>
            <a:cs typeface="Tw Cen MT"/>
          </a:endParaRPr>
        </a:p>
      </dgm:t>
    </dgm:pt>
    <dgm:pt modelId="{FB15C104-0D3C-D344-8694-241C9C40C864}" type="sibTrans" cxnId="{112C982A-0C0B-074F-9CAD-3FF7E70E6363}">
      <dgm:prSet/>
      <dgm:spPr/>
      <dgm:t>
        <a:bodyPr/>
        <a:lstStyle/>
        <a:p>
          <a:endParaRPr lang="es-ES">
            <a:latin typeface="Tw Cen MT"/>
            <a:cs typeface="Tw Cen MT"/>
          </a:endParaRPr>
        </a:p>
      </dgm:t>
    </dgm:pt>
    <dgm:pt modelId="{AEF20CAD-F6E4-F447-BD38-DC88C5BBF758}" type="pres">
      <dgm:prSet presAssocID="{23FE56FC-8EBE-1A43-9F28-6022A5BB1806}" presName="Name0" presStyleCnt="0">
        <dgm:presLayoutVars>
          <dgm:chMax val="7"/>
          <dgm:chPref val="7"/>
          <dgm:dir/>
          <dgm:animLvl val="lvl"/>
        </dgm:presLayoutVars>
      </dgm:prSet>
      <dgm:spPr/>
      <dgm:t>
        <a:bodyPr/>
        <a:lstStyle/>
        <a:p>
          <a:endParaRPr lang="es-ES"/>
        </a:p>
      </dgm:t>
    </dgm:pt>
    <dgm:pt modelId="{16E49093-5124-5447-8838-822B061E6E25}" type="pres">
      <dgm:prSet presAssocID="{7285B7F4-53AD-4940-BF17-9BC0F7EEB232}" presName="Accent1" presStyleCnt="0"/>
      <dgm:spPr/>
    </dgm:pt>
    <dgm:pt modelId="{82AE7EAF-27C6-624B-9534-449DD92DA40C}" type="pres">
      <dgm:prSet presAssocID="{7285B7F4-53AD-4940-BF17-9BC0F7EEB232}" presName="Accent" presStyleLbl="node1" presStyleIdx="0" presStyleCnt="3"/>
      <dgm:spPr>
        <a:solidFill>
          <a:schemeClr val="accent1">
            <a:lumMod val="50000"/>
          </a:schemeClr>
        </a:solidFill>
      </dgm:spPr>
    </dgm:pt>
    <dgm:pt modelId="{B0B5B5A7-CF76-E14D-9210-ED796CD1585C}" type="pres">
      <dgm:prSet presAssocID="{7285B7F4-53AD-4940-BF17-9BC0F7EEB232}" presName="Parent1" presStyleLbl="revTx" presStyleIdx="0" presStyleCnt="3">
        <dgm:presLayoutVars>
          <dgm:chMax val="1"/>
          <dgm:chPref val="1"/>
          <dgm:bulletEnabled val="1"/>
        </dgm:presLayoutVars>
      </dgm:prSet>
      <dgm:spPr/>
      <dgm:t>
        <a:bodyPr/>
        <a:lstStyle/>
        <a:p>
          <a:endParaRPr lang="es-ES"/>
        </a:p>
      </dgm:t>
    </dgm:pt>
    <dgm:pt modelId="{39AD08D9-4EC2-3248-94D1-EBB6B8956337}" type="pres">
      <dgm:prSet presAssocID="{DB8D6C57-D1C0-5041-80CD-89AE450C90FF}" presName="Accent2" presStyleCnt="0"/>
      <dgm:spPr/>
    </dgm:pt>
    <dgm:pt modelId="{5187DB6F-07E8-3A41-831E-62EA111CFBEA}" type="pres">
      <dgm:prSet presAssocID="{DB8D6C57-D1C0-5041-80CD-89AE450C90FF}" presName="Accent" presStyleLbl="node1" presStyleIdx="1" presStyleCnt="3"/>
      <dgm:spPr>
        <a:solidFill>
          <a:srgbClr val="376092"/>
        </a:solidFill>
      </dgm:spPr>
    </dgm:pt>
    <dgm:pt modelId="{1E30A7DC-20D9-2A49-B5C7-7D0A788AEF75}" type="pres">
      <dgm:prSet presAssocID="{DB8D6C57-D1C0-5041-80CD-89AE450C90FF}" presName="Parent2" presStyleLbl="revTx" presStyleIdx="1" presStyleCnt="3">
        <dgm:presLayoutVars>
          <dgm:chMax val="1"/>
          <dgm:chPref val="1"/>
          <dgm:bulletEnabled val="1"/>
        </dgm:presLayoutVars>
      </dgm:prSet>
      <dgm:spPr/>
      <dgm:t>
        <a:bodyPr/>
        <a:lstStyle/>
        <a:p>
          <a:endParaRPr lang="es-ES"/>
        </a:p>
      </dgm:t>
    </dgm:pt>
    <dgm:pt modelId="{D7232269-0624-564B-94A9-D69DF8D467A3}" type="pres">
      <dgm:prSet presAssocID="{D9AA475B-D0E3-0F49-981F-DA76AAE5AD7B}" presName="Accent3" presStyleCnt="0"/>
      <dgm:spPr/>
    </dgm:pt>
    <dgm:pt modelId="{009FE5B7-6EAD-2A4D-A4D9-75E198443BD5}" type="pres">
      <dgm:prSet presAssocID="{D9AA475B-D0E3-0F49-981F-DA76AAE5AD7B}" presName="Accent" presStyleLbl="node1" presStyleIdx="2" presStyleCnt="3"/>
      <dgm:spPr>
        <a:solidFill>
          <a:schemeClr val="accent1"/>
        </a:solidFill>
      </dgm:spPr>
    </dgm:pt>
    <dgm:pt modelId="{F0B7A08E-94E7-FA48-8F0B-7689C130F38F}" type="pres">
      <dgm:prSet presAssocID="{D9AA475B-D0E3-0F49-981F-DA76AAE5AD7B}" presName="Parent3" presStyleLbl="revTx" presStyleIdx="2" presStyleCnt="3">
        <dgm:presLayoutVars>
          <dgm:chMax val="1"/>
          <dgm:chPref val="1"/>
          <dgm:bulletEnabled val="1"/>
        </dgm:presLayoutVars>
      </dgm:prSet>
      <dgm:spPr/>
      <dgm:t>
        <a:bodyPr/>
        <a:lstStyle/>
        <a:p>
          <a:endParaRPr lang="es-ES"/>
        </a:p>
      </dgm:t>
    </dgm:pt>
  </dgm:ptLst>
  <dgm:cxnLst>
    <dgm:cxn modelId="{0E0063D8-58E8-C943-AD06-59894E064725}" type="presOf" srcId="{7285B7F4-53AD-4940-BF17-9BC0F7EEB232}" destId="{B0B5B5A7-CF76-E14D-9210-ED796CD1585C}" srcOrd="0" destOrd="0" presId="urn:microsoft.com/office/officeart/2009/layout/CircleArrowProcess"/>
    <dgm:cxn modelId="{3BEC0A14-901C-D242-8891-B0489D280435}" srcId="{23FE56FC-8EBE-1A43-9F28-6022A5BB1806}" destId="{7285B7F4-53AD-4940-BF17-9BC0F7EEB232}" srcOrd="0" destOrd="0" parTransId="{F7D0B450-E92F-8141-BC7C-E9C094FCF90C}" sibTransId="{D4AB6CBC-C1AD-1244-B92C-F821225A0B01}"/>
    <dgm:cxn modelId="{A0F79AF5-D03E-C74F-AA5D-458DE2E94C1E}" type="presOf" srcId="{D9AA475B-D0E3-0F49-981F-DA76AAE5AD7B}" destId="{F0B7A08E-94E7-FA48-8F0B-7689C130F38F}" srcOrd="0" destOrd="0" presId="urn:microsoft.com/office/officeart/2009/layout/CircleArrowProcess"/>
    <dgm:cxn modelId="{1138FBD9-2B4E-7944-B51E-3017A1CF26B4}" type="presOf" srcId="{23FE56FC-8EBE-1A43-9F28-6022A5BB1806}" destId="{AEF20CAD-F6E4-F447-BD38-DC88C5BBF758}" srcOrd="0" destOrd="0" presId="urn:microsoft.com/office/officeart/2009/layout/CircleArrowProcess"/>
    <dgm:cxn modelId="{6DF0CA06-2B6D-5D48-9DCD-28F129650825}" type="presOf" srcId="{DB8D6C57-D1C0-5041-80CD-89AE450C90FF}" destId="{1E30A7DC-20D9-2A49-B5C7-7D0A788AEF75}" srcOrd="0" destOrd="0" presId="urn:microsoft.com/office/officeart/2009/layout/CircleArrowProcess"/>
    <dgm:cxn modelId="{84494DEB-5ADA-A042-8305-D46C2FB8C365}" srcId="{23FE56FC-8EBE-1A43-9F28-6022A5BB1806}" destId="{DB8D6C57-D1C0-5041-80CD-89AE450C90FF}" srcOrd="1" destOrd="0" parTransId="{9998DD01-2C99-B645-856E-999CB4C0E3C9}" sibTransId="{ABA0D60B-F226-4B45-B7B1-DACB6D95FCFA}"/>
    <dgm:cxn modelId="{112C982A-0C0B-074F-9CAD-3FF7E70E6363}" srcId="{23FE56FC-8EBE-1A43-9F28-6022A5BB1806}" destId="{D9AA475B-D0E3-0F49-981F-DA76AAE5AD7B}" srcOrd="2" destOrd="0" parTransId="{5E57589A-5B3D-3C43-89D6-B4A0723089D3}" sibTransId="{FB15C104-0D3C-D344-8694-241C9C40C864}"/>
    <dgm:cxn modelId="{B3AA8942-2AB4-2045-95F6-AC430CDDF18F}" type="presParOf" srcId="{AEF20CAD-F6E4-F447-BD38-DC88C5BBF758}" destId="{16E49093-5124-5447-8838-822B061E6E25}" srcOrd="0" destOrd="0" presId="urn:microsoft.com/office/officeart/2009/layout/CircleArrowProcess"/>
    <dgm:cxn modelId="{CDB4E97C-425A-764C-B4D9-BA7F9A04ACE1}" type="presParOf" srcId="{16E49093-5124-5447-8838-822B061E6E25}" destId="{82AE7EAF-27C6-624B-9534-449DD92DA40C}" srcOrd="0" destOrd="0" presId="urn:microsoft.com/office/officeart/2009/layout/CircleArrowProcess"/>
    <dgm:cxn modelId="{904D4825-9B99-7843-B7ED-2BAE0257976B}" type="presParOf" srcId="{AEF20CAD-F6E4-F447-BD38-DC88C5BBF758}" destId="{B0B5B5A7-CF76-E14D-9210-ED796CD1585C}" srcOrd="1" destOrd="0" presId="urn:microsoft.com/office/officeart/2009/layout/CircleArrowProcess"/>
    <dgm:cxn modelId="{AB76D193-843A-814C-AF35-0632598851D6}" type="presParOf" srcId="{AEF20CAD-F6E4-F447-BD38-DC88C5BBF758}" destId="{39AD08D9-4EC2-3248-94D1-EBB6B8956337}" srcOrd="2" destOrd="0" presId="urn:microsoft.com/office/officeart/2009/layout/CircleArrowProcess"/>
    <dgm:cxn modelId="{2A78B1F4-1714-E14F-BE89-EE005E24893A}" type="presParOf" srcId="{39AD08D9-4EC2-3248-94D1-EBB6B8956337}" destId="{5187DB6F-07E8-3A41-831E-62EA111CFBEA}" srcOrd="0" destOrd="0" presId="urn:microsoft.com/office/officeart/2009/layout/CircleArrowProcess"/>
    <dgm:cxn modelId="{5A3B9F42-59E8-2A4C-AE0F-DD6AE54AF8A3}" type="presParOf" srcId="{AEF20CAD-F6E4-F447-BD38-DC88C5BBF758}" destId="{1E30A7DC-20D9-2A49-B5C7-7D0A788AEF75}" srcOrd="3" destOrd="0" presId="urn:microsoft.com/office/officeart/2009/layout/CircleArrowProcess"/>
    <dgm:cxn modelId="{2A354866-DFA5-8944-B46E-E18CD77F99DC}" type="presParOf" srcId="{AEF20CAD-F6E4-F447-BD38-DC88C5BBF758}" destId="{D7232269-0624-564B-94A9-D69DF8D467A3}" srcOrd="4" destOrd="0" presId="urn:microsoft.com/office/officeart/2009/layout/CircleArrowProcess"/>
    <dgm:cxn modelId="{FC465171-5583-F94C-8BCA-5598B91F716B}" type="presParOf" srcId="{D7232269-0624-564B-94A9-D69DF8D467A3}" destId="{009FE5B7-6EAD-2A4D-A4D9-75E198443BD5}" srcOrd="0" destOrd="0" presId="urn:microsoft.com/office/officeart/2009/layout/CircleArrowProcess"/>
    <dgm:cxn modelId="{86B7CD2E-69F8-7F43-AC2D-9F250B388293}" type="presParOf" srcId="{AEF20CAD-F6E4-F447-BD38-DC88C5BBF758}" destId="{F0B7A08E-94E7-FA48-8F0B-7689C130F38F}"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0EFA57F-ECAA-E740-A3EF-33E7D90964CA}" type="doc">
      <dgm:prSet loTypeId="urn:microsoft.com/office/officeart/2005/8/layout/cycle6" loCatId="" qsTypeId="urn:microsoft.com/office/officeart/2005/8/quickstyle/simple4" qsCatId="simple" csTypeId="urn:microsoft.com/office/officeart/2005/8/colors/accent1_2" csCatId="accent1" phldr="1"/>
      <dgm:spPr/>
      <dgm:t>
        <a:bodyPr/>
        <a:lstStyle/>
        <a:p>
          <a:endParaRPr lang="es-ES"/>
        </a:p>
      </dgm:t>
    </dgm:pt>
    <dgm:pt modelId="{5D08D159-E9AA-CC43-8F6F-030563CA6875}">
      <dgm:prSet phldrT="[Texto]"/>
      <dgm:spPr/>
      <dgm:t>
        <a:bodyPr/>
        <a:lstStyle/>
        <a:p>
          <a:r>
            <a:rPr lang="es-ES" dirty="0" smtClean="0"/>
            <a:t>Documentos a entregar en Original</a:t>
          </a:r>
          <a:endParaRPr lang="es-ES" dirty="0"/>
        </a:p>
      </dgm:t>
    </dgm:pt>
    <dgm:pt modelId="{1656F2F7-A261-DD40-866C-8E1EE28DB87C}" type="parTrans" cxnId="{FB21E754-4A83-EF42-B848-8F67F55D5717}">
      <dgm:prSet/>
      <dgm:spPr/>
      <dgm:t>
        <a:bodyPr/>
        <a:lstStyle/>
        <a:p>
          <a:endParaRPr lang="es-ES"/>
        </a:p>
      </dgm:t>
    </dgm:pt>
    <dgm:pt modelId="{BBA64EB7-D060-3A48-B00C-EBD1DE78F938}" type="sibTrans" cxnId="{FB21E754-4A83-EF42-B848-8F67F55D5717}">
      <dgm:prSet/>
      <dgm:spPr>
        <a:ln w="38100" cmpd="sng">
          <a:solidFill>
            <a:schemeClr val="tx1"/>
          </a:solidFill>
        </a:ln>
      </dgm:spPr>
      <dgm:t>
        <a:bodyPr/>
        <a:lstStyle/>
        <a:p>
          <a:endParaRPr lang="es-ES"/>
        </a:p>
      </dgm:t>
    </dgm:pt>
    <dgm:pt modelId="{C321B07F-7A57-5F46-9317-39A87753190E}">
      <dgm:prSet phldrT="[Texto]">
        <dgm:style>
          <a:lnRef idx="1">
            <a:schemeClr val="accent1"/>
          </a:lnRef>
          <a:fillRef idx="2">
            <a:schemeClr val="accent1"/>
          </a:fillRef>
          <a:effectRef idx="1">
            <a:schemeClr val="accent1"/>
          </a:effectRef>
          <a:fontRef idx="minor">
            <a:schemeClr val="dk1"/>
          </a:fontRef>
        </dgm:style>
      </dgm:prSet>
      <dgm:spPr/>
      <dgm:t>
        <a:bodyPr/>
        <a:lstStyle/>
        <a:p>
          <a:r>
            <a:rPr lang="es-ES" dirty="0" smtClean="0"/>
            <a:t>Titulo o acta de examen del grado anterior</a:t>
          </a:r>
          <a:endParaRPr lang="es-ES" dirty="0"/>
        </a:p>
      </dgm:t>
    </dgm:pt>
    <dgm:pt modelId="{9CE47FA0-3FB3-4C4A-AE48-3DC48EA3E326}" type="parTrans" cxnId="{B856EFC3-834D-FD45-B19F-97053EA84574}">
      <dgm:prSet/>
      <dgm:spPr/>
      <dgm:t>
        <a:bodyPr/>
        <a:lstStyle/>
        <a:p>
          <a:endParaRPr lang="es-ES"/>
        </a:p>
      </dgm:t>
    </dgm:pt>
    <dgm:pt modelId="{B6BA59E7-B9B5-6745-8D88-B09F7F0D6729}" type="sibTrans" cxnId="{B856EFC3-834D-FD45-B19F-97053EA84574}">
      <dgm:prSet/>
      <dgm:spPr>
        <a:ln w="38100" cmpd="sng">
          <a:solidFill>
            <a:schemeClr val="tx1"/>
          </a:solidFill>
        </a:ln>
      </dgm:spPr>
      <dgm:t>
        <a:bodyPr/>
        <a:lstStyle/>
        <a:p>
          <a:endParaRPr lang="es-ES"/>
        </a:p>
      </dgm:t>
    </dgm:pt>
    <dgm:pt modelId="{F07C0DB0-0736-8441-881C-9A6D8E19D5BF}">
      <dgm:prSet phldrT="[Texto]">
        <dgm:style>
          <a:lnRef idx="1">
            <a:schemeClr val="accent1"/>
          </a:lnRef>
          <a:fillRef idx="2">
            <a:schemeClr val="accent1"/>
          </a:fillRef>
          <a:effectRef idx="1">
            <a:schemeClr val="accent1"/>
          </a:effectRef>
          <a:fontRef idx="minor">
            <a:schemeClr val="dk1"/>
          </a:fontRef>
        </dgm:style>
      </dgm:prSe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s-ES" dirty="0" smtClean="0"/>
            <a:t>Acta de nacimiento</a:t>
          </a:r>
        </a:p>
      </dgm:t>
    </dgm:pt>
    <dgm:pt modelId="{DFDB2116-5E31-9E49-826B-14DB88F558F3}" type="parTrans" cxnId="{B1DAC058-B1CF-E445-BE51-A9AE19F61127}">
      <dgm:prSet/>
      <dgm:spPr/>
      <dgm:t>
        <a:bodyPr/>
        <a:lstStyle/>
        <a:p>
          <a:endParaRPr lang="es-ES"/>
        </a:p>
      </dgm:t>
    </dgm:pt>
    <dgm:pt modelId="{3C33D1EB-15E8-3244-9FB0-DC7E23E56EA0}" type="sibTrans" cxnId="{B1DAC058-B1CF-E445-BE51-A9AE19F61127}">
      <dgm:prSet/>
      <dgm:spPr>
        <a:ln w="38100" cmpd="sng">
          <a:solidFill>
            <a:srgbClr val="000000"/>
          </a:solidFill>
        </a:ln>
      </dgm:spPr>
      <dgm:t>
        <a:bodyPr/>
        <a:lstStyle/>
        <a:p>
          <a:endParaRPr lang="es-ES"/>
        </a:p>
      </dgm:t>
    </dgm:pt>
    <dgm:pt modelId="{AFA205E7-8D3A-0241-B1B7-8C3CF553656E}">
      <dgm:prSet phldrT="[Texto]">
        <dgm:style>
          <a:lnRef idx="1">
            <a:schemeClr val="accent1"/>
          </a:lnRef>
          <a:fillRef idx="2">
            <a:schemeClr val="accent1"/>
          </a:fillRef>
          <a:effectRef idx="1">
            <a:schemeClr val="accent1"/>
          </a:effectRef>
          <a:fontRef idx="minor">
            <a:schemeClr val="dk1"/>
          </a:fontRef>
        </dgm:style>
      </dgm:prSet>
      <dgm:spPr/>
      <dgm:t>
        <a:bodyPr/>
        <a:lstStyle/>
        <a:p>
          <a:r>
            <a:rPr lang="es-ES" dirty="0" smtClean="0"/>
            <a:t>Certificado de estudios del grado anterior</a:t>
          </a:r>
          <a:endParaRPr lang="es-ES" dirty="0"/>
        </a:p>
      </dgm:t>
    </dgm:pt>
    <dgm:pt modelId="{A00974B8-F4AF-614A-BE9F-80FE28A5DDE1}" type="parTrans" cxnId="{D53F780C-D39B-6B45-9FB0-E76543EDE64C}">
      <dgm:prSet/>
      <dgm:spPr/>
      <dgm:t>
        <a:bodyPr/>
        <a:lstStyle/>
        <a:p>
          <a:endParaRPr lang="es-ES"/>
        </a:p>
      </dgm:t>
    </dgm:pt>
    <dgm:pt modelId="{8BF81786-6F66-E94A-9869-4CE6F316A9B8}" type="sibTrans" cxnId="{D53F780C-D39B-6B45-9FB0-E76543EDE64C}">
      <dgm:prSet/>
      <dgm:spPr>
        <a:ln w="38100" cmpd="sng"/>
      </dgm:spPr>
      <dgm:t>
        <a:bodyPr/>
        <a:lstStyle/>
        <a:p>
          <a:endParaRPr lang="es-ES"/>
        </a:p>
      </dgm:t>
    </dgm:pt>
    <dgm:pt modelId="{EBEB0633-DE34-684E-B926-45C6458ABD5F}" type="pres">
      <dgm:prSet presAssocID="{10EFA57F-ECAA-E740-A3EF-33E7D90964CA}" presName="cycle" presStyleCnt="0">
        <dgm:presLayoutVars>
          <dgm:dir/>
          <dgm:resizeHandles val="exact"/>
        </dgm:presLayoutVars>
      </dgm:prSet>
      <dgm:spPr/>
      <dgm:t>
        <a:bodyPr/>
        <a:lstStyle/>
        <a:p>
          <a:endParaRPr lang="es-ES"/>
        </a:p>
      </dgm:t>
    </dgm:pt>
    <dgm:pt modelId="{1C50C747-DD1D-B146-8D1D-9ABFDCC64D83}" type="pres">
      <dgm:prSet presAssocID="{5D08D159-E9AA-CC43-8F6F-030563CA6875}" presName="node" presStyleLbl="node1" presStyleIdx="0" presStyleCnt="4">
        <dgm:presLayoutVars>
          <dgm:bulletEnabled val="1"/>
        </dgm:presLayoutVars>
      </dgm:prSet>
      <dgm:spPr/>
      <dgm:t>
        <a:bodyPr/>
        <a:lstStyle/>
        <a:p>
          <a:endParaRPr lang="es-ES"/>
        </a:p>
      </dgm:t>
    </dgm:pt>
    <dgm:pt modelId="{E42080EB-CFFA-B34D-848C-12AB56146BDB}" type="pres">
      <dgm:prSet presAssocID="{5D08D159-E9AA-CC43-8F6F-030563CA6875}" presName="spNode" presStyleCnt="0"/>
      <dgm:spPr/>
    </dgm:pt>
    <dgm:pt modelId="{526B404F-31F1-7947-AD70-DF27073DB1DD}" type="pres">
      <dgm:prSet presAssocID="{BBA64EB7-D060-3A48-B00C-EBD1DE78F938}" presName="sibTrans" presStyleLbl="sibTrans1D1" presStyleIdx="0" presStyleCnt="4"/>
      <dgm:spPr/>
      <dgm:t>
        <a:bodyPr/>
        <a:lstStyle/>
        <a:p>
          <a:endParaRPr lang="es-ES"/>
        </a:p>
      </dgm:t>
    </dgm:pt>
    <dgm:pt modelId="{4C6FA2DB-ADB0-054B-B2E5-61120AE66CCB}" type="pres">
      <dgm:prSet presAssocID="{C321B07F-7A57-5F46-9317-39A87753190E}" presName="node" presStyleLbl="node1" presStyleIdx="1" presStyleCnt="4">
        <dgm:presLayoutVars>
          <dgm:bulletEnabled val="1"/>
        </dgm:presLayoutVars>
      </dgm:prSet>
      <dgm:spPr/>
      <dgm:t>
        <a:bodyPr/>
        <a:lstStyle/>
        <a:p>
          <a:endParaRPr lang="es-ES"/>
        </a:p>
      </dgm:t>
    </dgm:pt>
    <dgm:pt modelId="{B26CC262-47A5-7047-9CAC-05CD9F438CFA}" type="pres">
      <dgm:prSet presAssocID="{C321B07F-7A57-5F46-9317-39A87753190E}" presName="spNode" presStyleCnt="0"/>
      <dgm:spPr/>
    </dgm:pt>
    <dgm:pt modelId="{087E8C63-349A-5246-A38E-8D465D91F045}" type="pres">
      <dgm:prSet presAssocID="{B6BA59E7-B9B5-6745-8D88-B09F7F0D6729}" presName="sibTrans" presStyleLbl="sibTrans1D1" presStyleIdx="1" presStyleCnt="4"/>
      <dgm:spPr/>
      <dgm:t>
        <a:bodyPr/>
        <a:lstStyle/>
        <a:p>
          <a:endParaRPr lang="es-ES"/>
        </a:p>
      </dgm:t>
    </dgm:pt>
    <dgm:pt modelId="{C698D704-5526-2044-99F6-BA8F05606845}" type="pres">
      <dgm:prSet presAssocID="{F07C0DB0-0736-8441-881C-9A6D8E19D5BF}" presName="node" presStyleLbl="node1" presStyleIdx="2" presStyleCnt="4">
        <dgm:presLayoutVars>
          <dgm:bulletEnabled val="1"/>
        </dgm:presLayoutVars>
      </dgm:prSet>
      <dgm:spPr/>
      <dgm:t>
        <a:bodyPr/>
        <a:lstStyle/>
        <a:p>
          <a:endParaRPr lang="es-ES"/>
        </a:p>
      </dgm:t>
    </dgm:pt>
    <dgm:pt modelId="{5B73AC6E-C675-8A4C-B804-EF3294BD495E}" type="pres">
      <dgm:prSet presAssocID="{F07C0DB0-0736-8441-881C-9A6D8E19D5BF}" presName="spNode" presStyleCnt="0"/>
      <dgm:spPr/>
    </dgm:pt>
    <dgm:pt modelId="{AFE63B50-ED5B-474D-99BF-84BD3400DB25}" type="pres">
      <dgm:prSet presAssocID="{3C33D1EB-15E8-3244-9FB0-DC7E23E56EA0}" presName="sibTrans" presStyleLbl="sibTrans1D1" presStyleIdx="2" presStyleCnt="4"/>
      <dgm:spPr/>
      <dgm:t>
        <a:bodyPr/>
        <a:lstStyle/>
        <a:p>
          <a:endParaRPr lang="es-ES"/>
        </a:p>
      </dgm:t>
    </dgm:pt>
    <dgm:pt modelId="{37EFCC97-F043-1F43-BAB0-190C3A3791B2}" type="pres">
      <dgm:prSet presAssocID="{AFA205E7-8D3A-0241-B1B7-8C3CF553656E}" presName="node" presStyleLbl="node1" presStyleIdx="3" presStyleCnt="4">
        <dgm:presLayoutVars>
          <dgm:bulletEnabled val="1"/>
        </dgm:presLayoutVars>
      </dgm:prSet>
      <dgm:spPr/>
      <dgm:t>
        <a:bodyPr/>
        <a:lstStyle/>
        <a:p>
          <a:endParaRPr lang="es-ES"/>
        </a:p>
      </dgm:t>
    </dgm:pt>
    <dgm:pt modelId="{2DACC63E-2216-7D4C-BF9E-87D2AF0A066A}" type="pres">
      <dgm:prSet presAssocID="{AFA205E7-8D3A-0241-B1B7-8C3CF553656E}" presName="spNode" presStyleCnt="0"/>
      <dgm:spPr/>
    </dgm:pt>
    <dgm:pt modelId="{2A2D5039-5C43-404E-83EB-43143B1A9397}" type="pres">
      <dgm:prSet presAssocID="{8BF81786-6F66-E94A-9869-4CE6F316A9B8}" presName="sibTrans" presStyleLbl="sibTrans1D1" presStyleIdx="3" presStyleCnt="4"/>
      <dgm:spPr/>
      <dgm:t>
        <a:bodyPr/>
        <a:lstStyle/>
        <a:p>
          <a:endParaRPr lang="es-ES"/>
        </a:p>
      </dgm:t>
    </dgm:pt>
  </dgm:ptLst>
  <dgm:cxnLst>
    <dgm:cxn modelId="{DD5ECD69-2737-BC49-8EE3-45F25EE5377A}" type="presOf" srcId="{8BF81786-6F66-E94A-9869-4CE6F316A9B8}" destId="{2A2D5039-5C43-404E-83EB-43143B1A9397}" srcOrd="0" destOrd="0" presId="urn:microsoft.com/office/officeart/2005/8/layout/cycle6"/>
    <dgm:cxn modelId="{9C221904-5A41-964E-BF6E-7C06519FB923}" type="presOf" srcId="{BBA64EB7-D060-3A48-B00C-EBD1DE78F938}" destId="{526B404F-31F1-7947-AD70-DF27073DB1DD}" srcOrd="0" destOrd="0" presId="urn:microsoft.com/office/officeart/2005/8/layout/cycle6"/>
    <dgm:cxn modelId="{008F24C2-BD3E-5F4C-9D42-F514A85F7D2E}" type="presOf" srcId="{F07C0DB0-0736-8441-881C-9A6D8E19D5BF}" destId="{C698D704-5526-2044-99F6-BA8F05606845}" srcOrd="0" destOrd="0" presId="urn:microsoft.com/office/officeart/2005/8/layout/cycle6"/>
    <dgm:cxn modelId="{FB21E754-4A83-EF42-B848-8F67F55D5717}" srcId="{10EFA57F-ECAA-E740-A3EF-33E7D90964CA}" destId="{5D08D159-E9AA-CC43-8F6F-030563CA6875}" srcOrd="0" destOrd="0" parTransId="{1656F2F7-A261-DD40-866C-8E1EE28DB87C}" sibTransId="{BBA64EB7-D060-3A48-B00C-EBD1DE78F938}"/>
    <dgm:cxn modelId="{D53F780C-D39B-6B45-9FB0-E76543EDE64C}" srcId="{10EFA57F-ECAA-E740-A3EF-33E7D90964CA}" destId="{AFA205E7-8D3A-0241-B1B7-8C3CF553656E}" srcOrd="3" destOrd="0" parTransId="{A00974B8-F4AF-614A-BE9F-80FE28A5DDE1}" sibTransId="{8BF81786-6F66-E94A-9869-4CE6F316A9B8}"/>
    <dgm:cxn modelId="{F2F07CE8-74D1-DD48-AA18-7CEF44D849DA}" type="presOf" srcId="{B6BA59E7-B9B5-6745-8D88-B09F7F0D6729}" destId="{087E8C63-349A-5246-A38E-8D465D91F045}" srcOrd="0" destOrd="0" presId="urn:microsoft.com/office/officeart/2005/8/layout/cycle6"/>
    <dgm:cxn modelId="{D576F236-C86B-FD4D-8533-66F0AC23C482}" type="presOf" srcId="{C321B07F-7A57-5F46-9317-39A87753190E}" destId="{4C6FA2DB-ADB0-054B-B2E5-61120AE66CCB}" srcOrd="0" destOrd="0" presId="urn:microsoft.com/office/officeart/2005/8/layout/cycle6"/>
    <dgm:cxn modelId="{033C8EAA-88F9-A440-976D-CFB2323391FA}" type="presOf" srcId="{5D08D159-E9AA-CC43-8F6F-030563CA6875}" destId="{1C50C747-DD1D-B146-8D1D-9ABFDCC64D83}" srcOrd="0" destOrd="0" presId="urn:microsoft.com/office/officeart/2005/8/layout/cycle6"/>
    <dgm:cxn modelId="{3DA32D3C-C883-2948-A90B-AD6779044F1E}" type="presOf" srcId="{AFA205E7-8D3A-0241-B1B7-8C3CF553656E}" destId="{37EFCC97-F043-1F43-BAB0-190C3A3791B2}" srcOrd="0" destOrd="0" presId="urn:microsoft.com/office/officeart/2005/8/layout/cycle6"/>
    <dgm:cxn modelId="{B1DAC058-B1CF-E445-BE51-A9AE19F61127}" srcId="{10EFA57F-ECAA-E740-A3EF-33E7D90964CA}" destId="{F07C0DB0-0736-8441-881C-9A6D8E19D5BF}" srcOrd="2" destOrd="0" parTransId="{DFDB2116-5E31-9E49-826B-14DB88F558F3}" sibTransId="{3C33D1EB-15E8-3244-9FB0-DC7E23E56EA0}"/>
    <dgm:cxn modelId="{B856EFC3-834D-FD45-B19F-97053EA84574}" srcId="{10EFA57F-ECAA-E740-A3EF-33E7D90964CA}" destId="{C321B07F-7A57-5F46-9317-39A87753190E}" srcOrd="1" destOrd="0" parTransId="{9CE47FA0-3FB3-4C4A-AE48-3DC48EA3E326}" sibTransId="{B6BA59E7-B9B5-6745-8D88-B09F7F0D6729}"/>
    <dgm:cxn modelId="{484A9407-95BD-B54A-930A-98545800EEBC}" type="presOf" srcId="{10EFA57F-ECAA-E740-A3EF-33E7D90964CA}" destId="{EBEB0633-DE34-684E-B926-45C6458ABD5F}" srcOrd="0" destOrd="0" presId="urn:microsoft.com/office/officeart/2005/8/layout/cycle6"/>
    <dgm:cxn modelId="{54BDAA12-B601-3E4F-B23C-AA8D959CAE2C}" type="presOf" srcId="{3C33D1EB-15E8-3244-9FB0-DC7E23E56EA0}" destId="{AFE63B50-ED5B-474D-99BF-84BD3400DB25}" srcOrd="0" destOrd="0" presId="urn:microsoft.com/office/officeart/2005/8/layout/cycle6"/>
    <dgm:cxn modelId="{5AF9F754-797A-6F4E-8B5E-21F4C891559F}" type="presParOf" srcId="{EBEB0633-DE34-684E-B926-45C6458ABD5F}" destId="{1C50C747-DD1D-B146-8D1D-9ABFDCC64D83}" srcOrd="0" destOrd="0" presId="urn:microsoft.com/office/officeart/2005/8/layout/cycle6"/>
    <dgm:cxn modelId="{C6633C8C-2525-6340-9A09-A3FD412D83D8}" type="presParOf" srcId="{EBEB0633-DE34-684E-B926-45C6458ABD5F}" destId="{E42080EB-CFFA-B34D-848C-12AB56146BDB}" srcOrd="1" destOrd="0" presId="urn:microsoft.com/office/officeart/2005/8/layout/cycle6"/>
    <dgm:cxn modelId="{0151A496-6CF1-5748-A813-419012372D9A}" type="presParOf" srcId="{EBEB0633-DE34-684E-B926-45C6458ABD5F}" destId="{526B404F-31F1-7947-AD70-DF27073DB1DD}" srcOrd="2" destOrd="0" presId="urn:microsoft.com/office/officeart/2005/8/layout/cycle6"/>
    <dgm:cxn modelId="{0100A657-D2C8-D743-9829-68CF6CA844E2}" type="presParOf" srcId="{EBEB0633-DE34-684E-B926-45C6458ABD5F}" destId="{4C6FA2DB-ADB0-054B-B2E5-61120AE66CCB}" srcOrd="3" destOrd="0" presId="urn:microsoft.com/office/officeart/2005/8/layout/cycle6"/>
    <dgm:cxn modelId="{9A39A8BA-DFED-1849-BABA-561711607134}" type="presParOf" srcId="{EBEB0633-DE34-684E-B926-45C6458ABD5F}" destId="{B26CC262-47A5-7047-9CAC-05CD9F438CFA}" srcOrd="4" destOrd="0" presId="urn:microsoft.com/office/officeart/2005/8/layout/cycle6"/>
    <dgm:cxn modelId="{74450CB4-8253-6948-9474-CCE1DC6C3BB1}" type="presParOf" srcId="{EBEB0633-DE34-684E-B926-45C6458ABD5F}" destId="{087E8C63-349A-5246-A38E-8D465D91F045}" srcOrd="5" destOrd="0" presId="urn:microsoft.com/office/officeart/2005/8/layout/cycle6"/>
    <dgm:cxn modelId="{F1F4AE81-192A-B648-99C8-CA4AD84F7329}" type="presParOf" srcId="{EBEB0633-DE34-684E-B926-45C6458ABD5F}" destId="{C698D704-5526-2044-99F6-BA8F05606845}" srcOrd="6" destOrd="0" presId="urn:microsoft.com/office/officeart/2005/8/layout/cycle6"/>
    <dgm:cxn modelId="{B6E4CBB8-40EF-8543-9203-34C14F41F5E5}" type="presParOf" srcId="{EBEB0633-DE34-684E-B926-45C6458ABD5F}" destId="{5B73AC6E-C675-8A4C-B804-EF3294BD495E}" srcOrd="7" destOrd="0" presId="urn:microsoft.com/office/officeart/2005/8/layout/cycle6"/>
    <dgm:cxn modelId="{129C57EB-4CDC-154C-AB9F-6A5142329AD6}" type="presParOf" srcId="{EBEB0633-DE34-684E-B926-45C6458ABD5F}" destId="{AFE63B50-ED5B-474D-99BF-84BD3400DB25}" srcOrd="8" destOrd="0" presId="urn:microsoft.com/office/officeart/2005/8/layout/cycle6"/>
    <dgm:cxn modelId="{FFBEE6ED-5BBA-BD41-BF1C-AB80C23103A6}" type="presParOf" srcId="{EBEB0633-DE34-684E-B926-45C6458ABD5F}" destId="{37EFCC97-F043-1F43-BAB0-190C3A3791B2}" srcOrd="9" destOrd="0" presId="urn:microsoft.com/office/officeart/2005/8/layout/cycle6"/>
    <dgm:cxn modelId="{BEA40316-819D-F34E-A942-D18CE29B4797}" type="presParOf" srcId="{EBEB0633-DE34-684E-B926-45C6458ABD5F}" destId="{2DACC63E-2216-7D4C-BF9E-87D2AF0A066A}" srcOrd="10" destOrd="0" presId="urn:microsoft.com/office/officeart/2005/8/layout/cycle6"/>
    <dgm:cxn modelId="{5689A018-BE0C-714D-953F-E3AE56CF9E31}" type="presParOf" srcId="{EBEB0633-DE34-684E-B926-45C6458ABD5F}" destId="{2A2D5039-5C43-404E-83EB-43143B1A9397}" srcOrd="11"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ED7702-83D4-F440-9F90-20C817660B6C}">
      <dsp:nvSpPr>
        <dsp:cNvPr id="0" name=""/>
        <dsp:cNvSpPr/>
      </dsp:nvSpPr>
      <dsp:spPr>
        <a:xfrm>
          <a:off x="-93144" y="1289668"/>
          <a:ext cx="6096000" cy="886581"/>
        </a:xfrm>
        <a:prstGeom prst="rightArrow">
          <a:avLst>
            <a:gd name="adj1" fmla="val 50000"/>
            <a:gd name="adj2" fmla="val 50000"/>
          </a:avLst>
        </a:prstGeom>
        <a:gradFill rotWithShape="0">
          <a:gsLst>
            <a:gs pos="0">
              <a:schemeClr val="accent1">
                <a:shade val="80000"/>
                <a:hueOff val="0"/>
                <a:satOff val="0"/>
                <a:lumOff val="0"/>
                <a:alphaOff val="0"/>
                <a:shade val="51000"/>
                <a:satMod val="130000"/>
              </a:schemeClr>
            </a:gs>
            <a:gs pos="80000">
              <a:schemeClr val="accent1">
                <a:shade val="80000"/>
                <a:hueOff val="0"/>
                <a:satOff val="0"/>
                <a:lumOff val="0"/>
                <a:alphaOff val="0"/>
                <a:shade val="93000"/>
                <a:satMod val="130000"/>
              </a:schemeClr>
            </a:gs>
            <a:gs pos="100000">
              <a:schemeClr val="accent1">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254000" bIns="140745" numCol="1" spcCol="1270" anchor="ctr" anchorCtr="0">
          <a:noAutofit/>
        </a:bodyPr>
        <a:lstStyle/>
        <a:p>
          <a:pPr lvl="0" algn="l" defTabSz="1066800">
            <a:lnSpc>
              <a:spcPct val="90000"/>
            </a:lnSpc>
            <a:spcBef>
              <a:spcPct val="0"/>
            </a:spcBef>
            <a:spcAft>
              <a:spcPct val="35000"/>
            </a:spcAft>
          </a:pPr>
          <a:r>
            <a:rPr lang="es-ES" sz="2400" kern="1200" cap="small" dirty="0" smtClean="0">
              <a:latin typeface="Tw Cen MT"/>
              <a:cs typeface="Tw Cen MT"/>
            </a:rPr>
            <a:t>Ingreso - Requisitos</a:t>
          </a:r>
          <a:endParaRPr lang="es-ES" sz="2400" kern="1200" cap="small" dirty="0">
            <a:latin typeface="Tw Cen MT"/>
            <a:cs typeface="Tw Cen MT"/>
          </a:endParaRPr>
        </a:p>
      </dsp:txBody>
      <dsp:txXfrm>
        <a:off x="-93144" y="1511313"/>
        <a:ext cx="5874355" cy="443291"/>
      </dsp:txXfrm>
    </dsp:sp>
    <dsp:sp modelId="{94387912-D650-224A-8DFE-1CD335ECD97F}">
      <dsp:nvSpPr>
        <dsp:cNvPr id="0" name=""/>
        <dsp:cNvSpPr/>
      </dsp:nvSpPr>
      <dsp:spPr>
        <a:xfrm>
          <a:off x="1013269" y="1845491"/>
          <a:ext cx="4969459" cy="886581"/>
        </a:xfrm>
        <a:prstGeom prst="rightArrow">
          <a:avLst>
            <a:gd name="adj1" fmla="val 50000"/>
            <a:gd name="adj2" fmla="val 50000"/>
          </a:avLst>
        </a:prstGeom>
        <a:gradFill rotWithShape="0">
          <a:gsLst>
            <a:gs pos="0">
              <a:schemeClr val="accent1">
                <a:shade val="80000"/>
                <a:hueOff val="76562"/>
                <a:satOff val="-1098"/>
                <a:lumOff val="6404"/>
                <a:alphaOff val="0"/>
                <a:shade val="51000"/>
                <a:satMod val="130000"/>
              </a:schemeClr>
            </a:gs>
            <a:gs pos="80000">
              <a:schemeClr val="accent1">
                <a:shade val="80000"/>
                <a:hueOff val="76562"/>
                <a:satOff val="-1098"/>
                <a:lumOff val="6404"/>
                <a:alphaOff val="0"/>
                <a:shade val="93000"/>
                <a:satMod val="130000"/>
              </a:schemeClr>
            </a:gs>
            <a:gs pos="100000">
              <a:schemeClr val="accent1">
                <a:shade val="80000"/>
                <a:hueOff val="76562"/>
                <a:satOff val="-1098"/>
                <a:lumOff val="6404"/>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254000" bIns="140745" numCol="1" spcCol="1270" anchor="ctr" anchorCtr="0">
          <a:noAutofit/>
        </a:bodyPr>
        <a:lstStyle/>
        <a:p>
          <a:pPr lvl="0" algn="l" defTabSz="1066800">
            <a:lnSpc>
              <a:spcPct val="90000"/>
            </a:lnSpc>
            <a:spcBef>
              <a:spcPct val="0"/>
            </a:spcBef>
            <a:spcAft>
              <a:spcPct val="35000"/>
            </a:spcAft>
          </a:pPr>
          <a:r>
            <a:rPr lang="es-ES" sz="2400" kern="1200" cap="small" dirty="0" smtClean="0">
              <a:latin typeface="Tw Cen MT"/>
              <a:cs typeface="Tw Cen MT"/>
            </a:rPr>
            <a:t>Ingreso – Selección de aspirantes</a:t>
          </a:r>
          <a:endParaRPr lang="es-ES" sz="2400" kern="1200" cap="small" dirty="0">
            <a:latin typeface="Tw Cen MT"/>
            <a:cs typeface="Tw Cen MT"/>
          </a:endParaRPr>
        </a:p>
      </dsp:txBody>
      <dsp:txXfrm>
        <a:off x="1013269" y="2067136"/>
        <a:ext cx="4747814" cy="443291"/>
      </dsp:txXfrm>
    </dsp:sp>
    <dsp:sp modelId="{2AD10619-BC1C-134A-82EB-9E4F12AF039D}">
      <dsp:nvSpPr>
        <dsp:cNvPr id="0" name=""/>
        <dsp:cNvSpPr/>
      </dsp:nvSpPr>
      <dsp:spPr>
        <a:xfrm>
          <a:off x="2144373" y="2425785"/>
          <a:ext cx="3842918" cy="886581"/>
        </a:xfrm>
        <a:prstGeom prst="rightArrow">
          <a:avLst>
            <a:gd name="adj1" fmla="val 50000"/>
            <a:gd name="adj2" fmla="val 50000"/>
          </a:avLst>
        </a:prstGeom>
        <a:gradFill rotWithShape="0">
          <a:gsLst>
            <a:gs pos="0">
              <a:schemeClr val="accent1">
                <a:shade val="80000"/>
                <a:hueOff val="153123"/>
                <a:satOff val="-2196"/>
                <a:lumOff val="12807"/>
                <a:alphaOff val="0"/>
                <a:shade val="51000"/>
                <a:satMod val="130000"/>
              </a:schemeClr>
            </a:gs>
            <a:gs pos="80000">
              <a:schemeClr val="accent1">
                <a:shade val="80000"/>
                <a:hueOff val="153123"/>
                <a:satOff val="-2196"/>
                <a:lumOff val="12807"/>
                <a:alphaOff val="0"/>
                <a:shade val="93000"/>
                <a:satMod val="130000"/>
              </a:schemeClr>
            </a:gs>
            <a:gs pos="100000">
              <a:schemeClr val="accent1">
                <a:shade val="80000"/>
                <a:hueOff val="153123"/>
                <a:satOff val="-2196"/>
                <a:lumOff val="12807"/>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254000" bIns="140745" numCol="1" spcCol="1270" anchor="ctr" anchorCtr="0">
          <a:noAutofit/>
        </a:bodyPr>
        <a:lstStyle/>
        <a:p>
          <a:pPr lvl="0" algn="l" defTabSz="1066800">
            <a:lnSpc>
              <a:spcPct val="90000"/>
            </a:lnSpc>
            <a:spcBef>
              <a:spcPct val="0"/>
            </a:spcBef>
            <a:spcAft>
              <a:spcPct val="35000"/>
            </a:spcAft>
          </a:pPr>
          <a:r>
            <a:rPr lang="es-ES" sz="2400" kern="1200" cap="small" dirty="0" smtClean="0">
              <a:latin typeface="Tw Cen MT"/>
              <a:cs typeface="Tw Cen MT"/>
            </a:rPr>
            <a:t>Ingreso - Aceptación</a:t>
          </a:r>
          <a:endParaRPr lang="es-ES" sz="2400" kern="1200" cap="small" dirty="0">
            <a:latin typeface="Tw Cen MT"/>
            <a:cs typeface="Tw Cen MT"/>
          </a:endParaRPr>
        </a:p>
      </dsp:txBody>
      <dsp:txXfrm>
        <a:off x="2144373" y="2647430"/>
        <a:ext cx="3621273" cy="443291"/>
      </dsp:txXfrm>
    </dsp:sp>
    <dsp:sp modelId="{1316F570-CB1D-B844-BAAF-BDB2786BE9D3}">
      <dsp:nvSpPr>
        <dsp:cNvPr id="0" name=""/>
        <dsp:cNvSpPr/>
      </dsp:nvSpPr>
      <dsp:spPr>
        <a:xfrm>
          <a:off x="3287087" y="3001855"/>
          <a:ext cx="2715768" cy="886581"/>
        </a:xfrm>
        <a:prstGeom prst="rightArrow">
          <a:avLst>
            <a:gd name="adj1" fmla="val 50000"/>
            <a:gd name="adj2" fmla="val 50000"/>
          </a:avLst>
        </a:prstGeom>
        <a:gradFill rotWithShape="0">
          <a:gsLst>
            <a:gs pos="0">
              <a:schemeClr val="accent1">
                <a:shade val="80000"/>
                <a:hueOff val="229685"/>
                <a:satOff val="-3294"/>
                <a:lumOff val="19211"/>
                <a:alphaOff val="0"/>
                <a:shade val="51000"/>
                <a:satMod val="130000"/>
              </a:schemeClr>
            </a:gs>
            <a:gs pos="80000">
              <a:schemeClr val="accent1">
                <a:shade val="80000"/>
                <a:hueOff val="229685"/>
                <a:satOff val="-3294"/>
                <a:lumOff val="19211"/>
                <a:alphaOff val="0"/>
                <a:shade val="93000"/>
                <a:satMod val="130000"/>
              </a:schemeClr>
            </a:gs>
            <a:gs pos="100000">
              <a:schemeClr val="accent1">
                <a:shade val="80000"/>
                <a:hueOff val="229685"/>
                <a:satOff val="-3294"/>
                <a:lumOff val="19211"/>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254000" bIns="140745" numCol="1" spcCol="1270" anchor="ctr" anchorCtr="0">
          <a:noAutofit/>
        </a:bodyPr>
        <a:lstStyle/>
        <a:p>
          <a:pPr lvl="0" algn="l" defTabSz="1066800">
            <a:lnSpc>
              <a:spcPct val="90000"/>
            </a:lnSpc>
            <a:spcBef>
              <a:spcPct val="0"/>
            </a:spcBef>
            <a:spcAft>
              <a:spcPct val="35000"/>
            </a:spcAft>
          </a:pPr>
          <a:r>
            <a:rPr lang="es-ES" sz="2400" kern="1200" cap="small" dirty="0" smtClean="0">
              <a:latin typeface="Tw Cen MT"/>
              <a:cs typeface="Tw Cen MT"/>
            </a:rPr>
            <a:t>Permanencia</a:t>
          </a:r>
          <a:endParaRPr lang="es-ES" sz="2400" kern="1200" cap="small" dirty="0">
            <a:latin typeface="Tw Cen MT"/>
            <a:cs typeface="Tw Cen MT"/>
          </a:endParaRPr>
        </a:p>
      </dsp:txBody>
      <dsp:txXfrm>
        <a:off x="3287087" y="3223500"/>
        <a:ext cx="2494123" cy="443291"/>
      </dsp:txXfrm>
    </dsp:sp>
    <dsp:sp modelId="{D465844F-22BC-2F41-869D-EA7FDF1E0193}">
      <dsp:nvSpPr>
        <dsp:cNvPr id="0" name=""/>
        <dsp:cNvSpPr/>
      </dsp:nvSpPr>
      <dsp:spPr>
        <a:xfrm>
          <a:off x="4032452" y="3577920"/>
          <a:ext cx="1961805" cy="886581"/>
        </a:xfrm>
        <a:prstGeom prst="rightArrow">
          <a:avLst>
            <a:gd name="adj1" fmla="val 50000"/>
            <a:gd name="adj2" fmla="val 50000"/>
          </a:avLst>
        </a:prstGeom>
        <a:gradFill rotWithShape="0">
          <a:gsLst>
            <a:gs pos="0">
              <a:schemeClr val="accent1">
                <a:shade val="80000"/>
                <a:hueOff val="306247"/>
                <a:satOff val="-4392"/>
                <a:lumOff val="25615"/>
                <a:alphaOff val="0"/>
                <a:shade val="51000"/>
                <a:satMod val="130000"/>
              </a:schemeClr>
            </a:gs>
            <a:gs pos="80000">
              <a:schemeClr val="accent1">
                <a:shade val="80000"/>
                <a:hueOff val="306247"/>
                <a:satOff val="-4392"/>
                <a:lumOff val="25615"/>
                <a:alphaOff val="0"/>
                <a:shade val="93000"/>
                <a:satMod val="130000"/>
              </a:schemeClr>
            </a:gs>
            <a:gs pos="100000">
              <a:schemeClr val="accent1">
                <a:shade val="80000"/>
                <a:hueOff val="306247"/>
                <a:satOff val="-4392"/>
                <a:lumOff val="2561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254000" bIns="140745" numCol="1" spcCol="1270" anchor="ctr" anchorCtr="0">
          <a:noAutofit/>
        </a:bodyPr>
        <a:lstStyle/>
        <a:p>
          <a:pPr lvl="0" algn="l" defTabSz="977900">
            <a:lnSpc>
              <a:spcPct val="90000"/>
            </a:lnSpc>
            <a:spcBef>
              <a:spcPct val="0"/>
            </a:spcBef>
            <a:spcAft>
              <a:spcPct val="35000"/>
            </a:spcAft>
          </a:pPr>
          <a:r>
            <a:rPr lang="es-ES" sz="2200" kern="1200" cap="small" dirty="0" smtClean="0">
              <a:latin typeface="Tw Cen MT"/>
              <a:cs typeface="Tw Cen MT"/>
            </a:rPr>
            <a:t>Titulación</a:t>
          </a:r>
          <a:endParaRPr lang="es-ES" sz="2200" kern="1200" cap="small" dirty="0">
            <a:latin typeface="Tw Cen MT"/>
            <a:cs typeface="Tw Cen MT"/>
          </a:endParaRPr>
        </a:p>
      </dsp:txBody>
      <dsp:txXfrm>
        <a:off x="4032452" y="3799565"/>
        <a:ext cx="1740160" cy="4432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AE7EAF-27C6-624B-9534-449DD92DA40C}">
      <dsp:nvSpPr>
        <dsp:cNvPr id="0" name=""/>
        <dsp:cNvSpPr/>
      </dsp:nvSpPr>
      <dsp:spPr>
        <a:xfrm>
          <a:off x="2144074" y="0"/>
          <a:ext cx="2503068" cy="2503449"/>
        </a:xfrm>
        <a:prstGeom prst="circularArrow">
          <a:avLst>
            <a:gd name="adj1" fmla="val 10980"/>
            <a:gd name="adj2" fmla="val 1142322"/>
            <a:gd name="adj3" fmla="val 4500000"/>
            <a:gd name="adj4" fmla="val 10800000"/>
            <a:gd name="adj5" fmla="val 12500"/>
          </a:avLst>
        </a:prstGeom>
        <a:solidFill>
          <a:schemeClr val="accent1">
            <a:lumMod val="5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B0B5B5A7-CF76-E14D-9210-ED796CD1585C}">
      <dsp:nvSpPr>
        <dsp:cNvPr id="0" name=""/>
        <dsp:cNvSpPr/>
      </dsp:nvSpPr>
      <dsp:spPr>
        <a:xfrm>
          <a:off x="2697335" y="903821"/>
          <a:ext cx="1390906" cy="6952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pt-BR" sz="1800" kern="1200" dirty="0" smtClean="0">
              <a:latin typeface="Tw Cen MT"/>
              <a:cs typeface="Tw Cen MT"/>
            </a:rPr>
            <a:t>Registro </a:t>
          </a:r>
          <a:r>
            <a:rPr lang="pt-BR" sz="1800" kern="1200" dirty="0" err="1" smtClean="0">
              <a:latin typeface="Tw Cen MT"/>
              <a:cs typeface="Tw Cen MT"/>
            </a:rPr>
            <a:t>en</a:t>
          </a:r>
          <a:r>
            <a:rPr lang="pt-BR" sz="1800" kern="1200" dirty="0" smtClean="0">
              <a:latin typeface="Tw Cen MT"/>
              <a:cs typeface="Tw Cen MT"/>
            </a:rPr>
            <a:t> línea</a:t>
          </a:r>
          <a:endParaRPr lang="es-ES" sz="1800" kern="1200" dirty="0">
            <a:latin typeface="Tw Cen MT"/>
            <a:cs typeface="Tw Cen MT"/>
          </a:endParaRPr>
        </a:p>
      </dsp:txBody>
      <dsp:txXfrm>
        <a:off x="2697335" y="903821"/>
        <a:ext cx="1390906" cy="695287"/>
      </dsp:txXfrm>
    </dsp:sp>
    <dsp:sp modelId="{5187DB6F-07E8-3A41-831E-62EA111CFBEA}">
      <dsp:nvSpPr>
        <dsp:cNvPr id="0" name=""/>
        <dsp:cNvSpPr/>
      </dsp:nvSpPr>
      <dsp:spPr>
        <a:xfrm>
          <a:off x="1448856" y="1438417"/>
          <a:ext cx="2503068" cy="2503449"/>
        </a:xfrm>
        <a:prstGeom prst="leftCircularArrow">
          <a:avLst>
            <a:gd name="adj1" fmla="val 10980"/>
            <a:gd name="adj2" fmla="val 1142322"/>
            <a:gd name="adj3" fmla="val 6300000"/>
            <a:gd name="adj4" fmla="val 18900000"/>
            <a:gd name="adj5" fmla="val 12500"/>
          </a:avLst>
        </a:prstGeom>
        <a:solidFill>
          <a:srgbClr val="37609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1E30A7DC-20D9-2A49-B5C7-7D0A788AEF75}">
      <dsp:nvSpPr>
        <dsp:cNvPr id="0" name=""/>
        <dsp:cNvSpPr/>
      </dsp:nvSpPr>
      <dsp:spPr>
        <a:xfrm>
          <a:off x="2004937" y="2350559"/>
          <a:ext cx="1390906" cy="6952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s-ES" sz="1800" kern="1200" dirty="0" smtClean="0">
              <a:latin typeface="Tw Cen MT"/>
              <a:cs typeface="Tw Cen MT"/>
            </a:rPr>
            <a:t>Procesos de evaluación</a:t>
          </a:r>
          <a:endParaRPr lang="es-ES" sz="1800" kern="1200" dirty="0">
            <a:latin typeface="Tw Cen MT"/>
            <a:cs typeface="Tw Cen MT"/>
          </a:endParaRPr>
        </a:p>
      </dsp:txBody>
      <dsp:txXfrm>
        <a:off x="2004937" y="2350559"/>
        <a:ext cx="1390906" cy="695287"/>
      </dsp:txXfrm>
    </dsp:sp>
    <dsp:sp modelId="{009FE5B7-6EAD-2A4D-A4D9-75E198443BD5}">
      <dsp:nvSpPr>
        <dsp:cNvPr id="0" name=""/>
        <dsp:cNvSpPr/>
      </dsp:nvSpPr>
      <dsp:spPr>
        <a:xfrm>
          <a:off x="2322227" y="3048966"/>
          <a:ext cx="2150523" cy="2151385"/>
        </a:xfrm>
        <a:prstGeom prst="blockArc">
          <a:avLst>
            <a:gd name="adj1" fmla="val 13500000"/>
            <a:gd name="adj2" fmla="val 10800000"/>
            <a:gd name="adj3" fmla="val 12740"/>
          </a:avLst>
        </a:prstGeom>
        <a:solidFill>
          <a:schemeClr val="accent1"/>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F0B7A08E-94E7-FA48-8F0B-7689C130F38F}">
      <dsp:nvSpPr>
        <dsp:cNvPr id="0" name=""/>
        <dsp:cNvSpPr/>
      </dsp:nvSpPr>
      <dsp:spPr>
        <a:xfrm>
          <a:off x="2700625" y="3799377"/>
          <a:ext cx="1390906" cy="6952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s-ES" sz="1800" kern="1200" dirty="0" smtClean="0">
              <a:latin typeface="Tw Cen MT"/>
              <a:cs typeface="Tw Cen MT"/>
            </a:rPr>
            <a:t>Pago de derechos</a:t>
          </a:r>
          <a:endParaRPr lang="es-ES" sz="1800" kern="1200" dirty="0">
            <a:latin typeface="Tw Cen MT"/>
            <a:cs typeface="Tw Cen MT"/>
          </a:endParaRPr>
        </a:p>
      </dsp:txBody>
      <dsp:txXfrm>
        <a:off x="2700625" y="3799377"/>
        <a:ext cx="1390906" cy="6952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50C747-DD1D-B146-8D1D-9ABFDCC64D83}">
      <dsp:nvSpPr>
        <dsp:cNvPr id="0" name=""/>
        <dsp:cNvSpPr/>
      </dsp:nvSpPr>
      <dsp:spPr>
        <a:xfrm>
          <a:off x="1787179" y="968"/>
          <a:ext cx="1559081" cy="1013403"/>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ES" sz="1700" kern="1200" dirty="0" smtClean="0"/>
            <a:t>Documentos a entregar en Original</a:t>
          </a:r>
          <a:endParaRPr lang="es-ES" sz="1700" kern="1200" dirty="0"/>
        </a:p>
      </dsp:txBody>
      <dsp:txXfrm>
        <a:off x="1836649" y="50438"/>
        <a:ext cx="1460141" cy="914463"/>
      </dsp:txXfrm>
    </dsp:sp>
    <dsp:sp modelId="{526B404F-31F1-7947-AD70-DF27073DB1DD}">
      <dsp:nvSpPr>
        <dsp:cNvPr id="0" name=""/>
        <dsp:cNvSpPr/>
      </dsp:nvSpPr>
      <dsp:spPr>
        <a:xfrm>
          <a:off x="892094" y="507669"/>
          <a:ext cx="3349251" cy="3349251"/>
        </a:xfrm>
        <a:custGeom>
          <a:avLst/>
          <a:gdLst/>
          <a:ahLst/>
          <a:cxnLst/>
          <a:rect l="0" t="0" r="0" b="0"/>
          <a:pathLst>
            <a:path>
              <a:moveTo>
                <a:pt x="2465402" y="198467"/>
              </a:moveTo>
              <a:arcTo wR="1674625" hR="1674625" stAng="17890676" swAng="2626466"/>
            </a:path>
          </a:pathLst>
        </a:custGeom>
        <a:noFill/>
        <a:ln w="38100" cap="flat" cmpd="sng" algn="ctr">
          <a:solidFill>
            <a:schemeClr val="tx1"/>
          </a:solidFill>
          <a:prstDash val="solid"/>
        </a:ln>
        <a:effectLst/>
      </dsp:spPr>
      <dsp:style>
        <a:lnRef idx="1">
          <a:scrgbClr r="0" g="0" b="0"/>
        </a:lnRef>
        <a:fillRef idx="0">
          <a:scrgbClr r="0" g="0" b="0"/>
        </a:fillRef>
        <a:effectRef idx="0">
          <a:scrgbClr r="0" g="0" b="0"/>
        </a:effectRef>
        <a:fontRef idx="minor"/>
      </dsp:style>
    </dsp:sp>
    <dsp:sp modelId="{4C6FA2DB-ADB0-054B-B2E5-61120AE66CCB}">
      <dsp:nvSpPr>
        <dsp:cNvPr id="0" name=""/>
        <dsp:cNvSpPr/>
      </dsp:nvSpPr>
      <dsp:spPr>
        <a:xfrm>
          <a:off x="3461804" y="1675593"/>
          <a:ext cx="1559081" cy="1013403"/>
        </a:xfrm>
        <a:prstGeom prst="roundRect">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ES" sz="1700" kern="1200" dirty="0" smtClean="0"/>
            <a:t>Titulo o acta de examen del grado anterior</a:t>
          </a:r>
          <a:endParaRPr lang="es-ES" sz="1700" kern="1200" dirty="0"/>
        </a:p>
      </dsp:txBody>
      <dsp:txXfrm>
        <a:off x="3511274" y="1725063"/>
        <a:ext cx="1460141" cy="914463"/>
      </dsp:txXfrm>
    </dsp:sp>
    <dsp:sp modelId="{087E8C63-349A-5246-A38E-8D465D91F045}">
      <dsp:nvSpPr>
        <dsp:cNvPr id="0" name=""/>
        <dsp:cNvSpPr/>
      </dsp:nvSpPr>
      <dsp:spPr>
        <a:xfrm>
          <a:off x="892094" y="507669"/>
          <a:ext cx="3349251" cy="3349251"/>
        </a:xfrm>
        <a:custGeom>
          <a:avLst/>
          <a:gdLst/>
          <a:ahLst/>
          <a:cxnLst/>
          <a:rect l="0" t="0" r="0" b="0"/>
          <a:pathLst>
            <a:path>
              <a:moveTo>
                <a:pt x="3266858" y="2193437"/>
              </a:moveTo>
              <a:arcTo wR="1674625" hR="1674625" stAng="1082858" swAng="2626466"/>
            </a:path>
          </a:pathLst>
        </a:custGeom>
        <a:noFill/>
        <a:ln w="38100" cap="flat" cmpd="sng" algn="ctr">
          <a:solidFill>
            <a:schemeClr val="tx1"/>
          </a:solidFill>
          <a:prstDash val="solid"/>
        </a:ln>
        <a:effectLst/>
      </dsp:spPr>
      <dsp:style>
        <a:lnRef idx="1">
          <a:scrgbClr r="0" g="0" b="0"/>
        </a:lnRef>
        <a:fillRef idx="0">
          <a:scrgbClr r="0" g="0" b="0"/>
        </a:fillRef>
        <a:effectRef idx="0">
          <a:scrgbClr r="0" g="0" b="0"/>
        </a:effectRef>
        <a:fontRef idx="minor"/>
      </dsp:style>
    </dsp:sp>
    <dsp:sp modelId="{C698D704-5526-2044-99F6-BA8F05606845}">
      <dsp:nvSpPr>
        <dsp:cNvPr id="0" name=""/>
        <dsp:cNvSpPr/>
      </dsp:nvSpPr>
      <dsp:spPr>
        <a:xfrm>
          <a:off x="1787179" y="3350219"/>
          <a:ext cx="1559081" cy="1013403"/>
        </a:xfrm>
        <a:prstGeom prst="roundRect">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64770" tIns="64770" rIns="64770" bIns="6477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s-ES" sz="1700" kern="1200" dirty="0" smtClean="0"/>
            <a:t>Acta de nacimiento</a:t>
          </a:r>
        </a:p>
      </dsp:txBody>
      <dsp:txXfrm>
        <a:off x="1836649" y="3399689"/>
        <a:ext cx="1460141" cy="914463"/>
      </dsp:txXfrm>
    </dsp:sp>
    <dsp:sp modelId="{AFE63B50-ED5B-474D-99BF-84BD3400DB25}">
      <dsp:nvSpPr>
        <dsp:cNvPr id="0" name=""/>
        <dsp:cNvSpPr/>
      </dsp:nvSpPr>
      <dsp:spPr>
        <a:xfrm>
          <a:off x="892094" y="507669"/>
          <a:ext cx="3349251" cy="3349251"/>
        </a:xfrm>
        <a:custGeom>
          <a:avLst/>
          <a:gdLst/>
          <a:ahLst/>
          <a:cxnLst/>
          <a:rect l="0" t="0" r="0" b="0"/>
          <a:pathLst>
            <a:path>
              <a:moveTo>
                <a:pt x="883848" y="3150783"/>
              </a:moveTo>
              <a:arcTo wR="1674625" hR="1674625" stAng="7090676" swAng="2626466"/>
            </a:path>
          </a:pathLst>
        </a:custGeom>
        <a:noFill/>
        <a:ln w="38100" cap="flat" cmpd="sng" algn="ctr">
          <a:solidFill>
            <a:srgbClr val="000000"/>
          </a:solidFill>
          <a:prstDash val="solid"/>
        </a:ln>
        <a:effectLst/>
      </dsp:spPr>
      <dsp:style>
        <a:lnRef idx="1">
          <a:scrgbClr r="0" g="0" b="0"/>
        </a:lnRef>
        <a:fillRef idx="0">
          <a:scrgbClr r="0" g="0" b="0"/>
        </a:fillRef>
        <a:effectRef idx="0">
          <a:scrgbClr r="0" g="0" b="0"/>
        </a:effectRef>
        <a:fontRef idx="minor"/>
      </dsp:style>
    </dsp:sp>
    <dsp:sp modelId="{37EFCC97-F043-1F43-BAB0-190C3A3791B2}">
      <dsp:nvSpPr>
        <dsp:cNvPr id="0" name=""/>
        <dsp:cNvSpPr/>
      </dsp:nvSpPr>
      <dsp:spPr>
        <a:xfrm>
          <a:off x="112553" y="1675593"/>
          <a:ext cx="1559081" cy="1013403"/>
        </a:xfrm>
        <a:prstGeom prst="roundRect">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ES" sz="1700" kern="1200" dirty="0" smtClean="0"/>
            <a:t>Certificado de estudios del grado anterior</a:t>
          </a:r>
          <a:endParaRPr lang="es-ES" sz="1700" kern="1200" dirty="0"/>
        </a:p>
      </dsp:txBody>
      <dsp:txXfrm>
        <a:off x="162023" y="1725063"/>
        <a:ext cx="1460141" cy="914463"/>
      </dsp:txXfrm>
    </dsp:sp>
    <dsp:sp modelId="{2A2D5039-5C43-404E-83EB-43143B1A9397}">
      <dsp:nvSpPr>
        <dsp:cNvPr id="0" name=""/>
        <dsp:cNvSpPr/>
      </dsp:nvSpPr>
      <dsp:spPr>
        <a:xfrm>
          <a:off x="892094" y="507669"/>
          <a:ext cx="3349251" cy="3349251"/>
        </a:xfrm>
        <a:custGeom>
          <a:avLst/>
          <a:gdLst/>
          <a:ahLst/>
          <a:cxnLst/>
          <a:rect l="0" t="0" r="0" b="0"/>
          <a:pathLst>
            <a:path>
              <a:moveTo>
                <a:pt x="82392" y="1155814"/>
              </a:moveTo>
              <a:arcTo wR="1674625" hR="1674625" stAng="11882858" swAng="2626466"/>
            </a:path>
          </a:pathLst>
        </a:custGeom>
        <a:noFill/>
        <a:ln w="38100" cap="flat" cmpd="sng" algn="ctr">
          <a:solidFill>
            <a:scrgbClr r="0" g="0" b="0">
              <a:shade val="95000"/>
              <a:satMod val="105000"/>
            </a:scrgb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CCBC3C-4335-41D4-BEC2-6AF5FD10016C}" type="datetimeFigureOut">
              <a:rPr lang="es-ES"/>
              <a:pPr/>
              <a:t>13/03/17</a:t>
            </a:fld>
            <a:endParaRPr lang="es-ES"/>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A462CF-3B15-4EDD-BEA8-1D891A97E506}" type="slidenum">
              <a:rPr lang="es-ES"/>
              <a:pPr/>
              <a:t>‹Nr.›</a:t>
            </a:fld>
            <a:endParaRPr lang="es-ES"/>
          </a:p>
        </p:txBody>
      </p:sp>
    </p:spTree>
    <p:extLst>
      <p:ext uri="{BB962C8B-B14F-4D97-AF65-F5344CB8AC3E}">
        <p14:creationId xmlns:p14="http://schemas.microsoft.com/office/powerpoint/2010/main" val="31443753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5A462CF-3B15-4EDD-BEA8-1D891A97E506}" type="slidenum">
              <a:rPr lang="es-ES"/>
              <a:pPr/>
              <a:t>1</a:t>
            </a:fld>
            <a:endParaRPr lang="es-ES"/>
          </a:p>
        </p:txBody>
      </p:sp>
    </p:spTree>
    <p:extLst>
      <p:ext uri="{BB962C8B-B14F-4D97-AF65-F5344CB8AC3E}">
        <p14:creationId xmlns:p14="http://schemas.microsoft.com/office/powerpoint/2010/main" val="26537826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5A462CF-3B15-4EDD-BEA8-1D891A97E506}" type="slidenum">
              <a:rPr lang="es-ES"/>
              <a:pPr/>
              <a:t>10</a:t>
            </a:fld>
            <a:endParaRPr lang="es-ES"/>
          </a:p>
        </p:txBody>
      </p:sp>
    </p:spTree>
    <p:extLst>
      <p:ext uri="{BB962C8B-B14F-4D97-AF65-F5344CB8AC3E}">
        <p14:creationId xmlns:p14="http://schemas.microsoft.com/office/powerpoint/2010/main" val="42784213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5A462CF-3B15-4EDD-BEA8-1D891A97E506}" type="slidenum">
              <a:rPr lang="es-ES"/>
              <a:pPr/>
              <a:t>11</a:t>
            </a:fld>
            <a:endParaRPr lang="es-ES"/>
          </a:p>
        </p:txBody>
      </p:sp>
    </p:spTree>
    <p:extLst>
      <p:ext uri="{BB962C8B-B14F-4D97-AF65-F5344CB8AC3E}">
        <p14:creationId xmlns:p14="http://schemas.microsoft.com/office/powerpoint/2010/main" val="23981952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5A462CF-3B15-4EDD-BEA8-1D891A97E506}" type="slidenum">
              <a:rPr lang="es-ES"/>
              <a:pPr/>
              <a:t>12</a:t>
            </a:fld>
            <a:endParaRPr lang="es-ES"/>
          </a:p>
        </p:txBody>
      </p:sp>
    </p:spTree>
    <p:extLst>
      <p:ext uri="{BB962C8B-B14F-4D97-AF65-F5344CB8AC3E}">
        <p14:creationId xmlns:p14="http://schemas.microsoft.com/office/powerpoint/2010/main" val="42883320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5A462CF-3B15-4EDD-BEA8-1D891A97E506}" type="slidenum">
              <a:rPr lang="es-ES"/>
              <a:pPr/>
              <a:t>13</a:t>
            </a:fld>
            <a:endParaRPr lang="es-ES"/>
          </a:p>
        </p:txBody>
      </p:sp>
    </p:spTree>
    <p:extLst>
      <p:ext uri="{BB962C8B-B14F-4D97-AF65-F5344CB8AC3E}">
        <p14:creationId xmlns:p14="http://schemas.microsoft.com/office/powerpoint/2010/main" val="33453807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5A462CF-3B15-4EDD-BEA8-1D891A97E506}" type="slidenum">
              <a:rPr lang="es-ES"/>
              <a:pPr/>
              <a:t>14</a:t>
            </a:fld>
            <a:endParaRPr lang="es-ES"/>
          </a:p>
        </p:txBody>
      </p:sp>
    </p:spTree>
    <p:extLst>
      <p:ext uri="{BB962C8B-B14F-4D97-AF65-F5344CB8AC3E}">
        <p14:creationId xmlns:p14="http://schemas.microsoft.com/office/powerpoint/2010/main" val="10897821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5A462CF-3B15-4EDD-BEA8-1D891A97E506}" type="slidenum">
              <a:rPr lang="es-ES"/>
              <a:pPr/>
              <a:t>15</a:t>
            </a:fld>
            <a:endParaRPr lang="es-ES"/>
          </a:p>
        </p:txBody>
      </p:sp>
    </p:spTree>
    <p:extLst>
      <p:ext uri="{BB962C8B-B14F-4D97-AF65-F5344CB8AC3E}">
        <p14:creationId xmlns:p14="http://schemas.microsoft.com/office/powerpoint/2010/main" val="20698083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5A462CF-3B15-4EDD-BEA8-1D891A97E506}" type="slidenum">
              <a:rPr lang="es-ES"/>
              <a:pPr/>
              <a:t>16</a:t>
            </a:fld>
            <a:endParaRPr lang="es-ES"/>
          </a:p>
        </p:txBody>
      </p:sp>
    </p:spTree>
    <p:extLst>
      <p:ext uri="{BB962C8B-B14F-4D97-AF65-F5344CB8AC3E}">
        <p14:creationId xmlns:p14="http://schemas.microsoft.com/office/powerpoint/2010/main" val="22345953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MX"/>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MX"/>
          </a:p>
        </p:txBody>
      </p:sp>
      <p:sp>
        <p:nvSpPr>
          <p:cNvPr id="4" name="3 Marcador de fecha"/>
          <p:cNvSpPr>
            <a:spLocks noGrp="1"/>
          </p:cNvSpPr>
          <p:nvPr>
            <p:ph type="dt" sz="half" idx="10"/>
          </p:nvPr>
        </p:nvSpPr>
        <p:spPr/>
        <p:txBody>
          <a:bodyPr/>
          <a:lstStyle/>
          <a:p>
            <a:fld id="{B01F9CA3-105E-4857-9057-6DB6197DA786}" type="datetimeFigureOut">
              <a:rPr lang="en-US" smtClean="0"/>
              <a:pPr/>
              <a:t>13/03/17</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7F5CE407-6216-4202-80E4-A30DC2F709B2}" type="slidenum">
              <a:rPr lang="en-US" smtClean="0"/>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10"/>
          </p:nvPr>
        </p:nvSpPr>
        <p:spPr/>
        <p:txBody>
          <a:bodyPr/>
          <a:lstStyle/>
          <a:p>
            <a:fld id="{A5ABEA7F-409A-6441-86B7-CF19B20B8F14}" type="datetimeFigureOut">
              <a:rPr lang="es-ES" smtClean="0"/>
              <a:pPr/>
              <a:t>13/03/17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9DBD25B2-08BD-E244-86A3-ECB1377DC83F}" type="slidenum">
              <a:rPr lang="es-ES" smtClean="0"/>
              <a:pPr/>
              <a:t>‹Nr.›</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10"/>
          </p:nvPr>
        </p:nvSpPr>
        <p:spPr/>
        <p:txBody>
          <a:bodyPr/>
          <a:lstStyle/>
          <a:p>
            <a:fld id="{A5ABEA7F-409A-6441-86B7-CF19B20B8F14}" type="datetimeFigureOut">
              <a:rPr lang="es-ES" smtClean="0"/>
              <a:pPr/>
              <a:t>13/03/17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9DBD25B2-08BD-E244-86A3-ECB1377DC83F}" type="slidenum">
              <a:rPr lang="es-ES" smtClean="0"/>
              <a:pPr/>
              <a:t>‹Nr.›</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10"/>
          </p:nvPr>
        </p:nvSpPr>
        <p:spPr/>
        <p:txBody>
          <a:bodyPr/>
          <a:lstStyle/>
          <a:p>
            <a:fld id="{A5ABEA7F-409A-6441-86B7-CF19B20B8F14}" type="datetimeFigureOut">
              <a:rPr lang="es-ES" smtClean="0"/>
              <a:pPr/>
              <a:t>13/03/17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9DBD25B2-08BD-E244-86A3-ECB1377DC83F}" type="slidenum">
              <a:rPr lang="es-ES" smtClean="0"/>
              <a:pPr/>
              <a:t>‹Nr.›</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B01F9CA3-105E-4857-9057-6DB6197DA786}" type="datetimeFigureOut">
              <a:rPr lang="en-US" smtClean="0"/>
              <a:pPr/>
              <a:t>13/03/17</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7F5CE407-6216-4202-80E4-A30DC2F709B2}" type="slidenum">
              <a:rPr lang="en-US" smtClean="0"/>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fecha"/>
          <p:cNvSpPr>
            <a:spLocks noGrp="1"/>
          </p:cNvSpPr>
          <p:nvPr>
            <p:ph type="dt" sz="half" idx="10"/>
          </p:nvPr>
        </p:nvSpPr>
        <p:spPr/>
        <p:txBody>
          <a:bodyPr/>
          <a:lstStyle/>
          <a:p>
            <a:fld id="{A5ABEA7F-409A-6441-86B7-CF19B20B8F14}" type="datetimeFigureOut">
              <a:rPr lang="es-ES" smtClean="0"/>
              <a:pPr/>
              <a:t>13/03/17</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9DBD25B2-08BD-E244-86A3-ECB1377DC83F}" type="slidenum">
              <a:rPr lang="es-ES" smtClean="0"/>
              <a:pPr/>
              <a:t>‹Nr.›</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7" name="6 Marcador de fecha"/>
          <p:cNvSpPr>
            <a:spLocks noGrp="1"/>
          </p:cNvSpPr>
          <p:nvPr>
            <p:ph type="dt" sz="half" idx="10"/>
          </p:nvPr>
        </p:nvSpPr>
        <p:spPr/>
        <p:txBody>
          <a:bodyPr/>
          <a:lstStyle/>
          <a:p>
            <a:fld id="{A5ABEA7F-409A-6441-86B7-CF19B20B8F14}" type="datetimeFigureOut">
              <a:rPr lang="es-ES" smtClean="0"/>
              <a:pPr/>
              <a:t>13/03/17</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9DBD25B2-08BD-E244-86A3-ECB1377DC83F}" type="slidenum">
              <a:rPr lang="es-ES" smtClean="0"/>
              <a:pPr/>
              <a:t>‹Nr.›</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fecha"/>
          <p:cNvSpPr>
            <a:spLocks noGrp="1"/>
          </p:cNvSpPr>
          <p:nvPr>
            <p:ph type="dt" sz="half" idx="10"/>
          </p:nvPr>
        </p:nvSpPr>
        <p:spPr/>
        <p:txBody>
          <a:bodyPr/>
          <a:lstStyle/>
          <a:p>
            <a:fld id="{A5ABEA7F-409A-6441-86B7-CF19B20B8F14}" type="datetimeFigureOut">
              <a:rPr lang="es-ES" smtClean="0"/>
              <a:pPr/>
              <a:t>13/03/17</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9DBD25B2-08BD-E244-86A3-ECB1377DC83F}" type="slidenum">
              <a:rPr lang="es-ES" smtClean="0"/>
              <a:pPr/>
              <a:t>‹Nr.›</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A5ABEA7F-409A-6441-86B7-CF19B20B8F14}" type="datetimeFigureOut">
              <a:rPr lang="es-ES" smtClean="0"/>
              <a:pPr/>
              <a:t>13/03/17</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9DBD25B2-08BD-E244-86A3-ECB1377DC83F}" type="slidenum">
              <a:rPr lang="es-ES" smtClean="0"/>
              <a:pPr/>
              <a:t>‹Nr.›</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MX"/>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A5ABEA7F-409A-6441-86B7-CF19B20B8F14}" type="datetimeFigureOut">
              <a:rPr lang="es-ES" smtClean="0"/>
              <a:pPr/>
              <a:t>13/03/17</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9DBD25B2-08BD-E244-86A3-ECB1377DC83F}" type="slidenum">
              <a:rPr lang="es-ES" smtClean="0"/>
              <a:pPr/>
              <a:t>‹Nr.›</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MX"/>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A5ABEA7F-409A-6441-86B7-CF19B20B8F14}" type="datetimeFigureOut">
              <a:rPr lang="es-ES" smtClean="0"/>
              <a:pPr/>
              <a:t>13/03/17</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9DBD25B2-08BD-E244-86A3-ECB1377DC83F}" type="slidenum">
              <a:rPr lang="es-ES" smtClean="0"/>
              <a:pPr/>
              <a:t>‹Nr.›</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ABEA7F-409A-6441-86B7-CF19B20B8F14}" type="datetimeFigureOut">
              <a:rPr lang="es-ES" smtClean="0"/>
              <a:pPr/>
              <a:t>13/03/17</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BD25B2-08BD-E244-86A3-ECB1377DC83F}" type="slidenum">
              <a:rPr lang="es-ES" smtClean="0"/>
              <a:pPr/>
              <a:t>‹Nr.›</a:t>
            </a:fld>
            <a:endParaRPr lang="es-ES"/>
          </a:p>
        </p:txBody>
      </p:sp>
    </p:spTree>
  </p:cSld>
  <p:clrMap bg1="lt1" tx1="dk1" bg2="lt2" tx2="dk2" accent1="accent1" accent2="accent2" accent3="accent3" accent4="accent4" accent5="accent5" accent6="accent6" hlink="hlink" folHlink="folHlink"/>
  <p:sldLayoutIdLst>
    <p:sldLayoutId id="2147483929" r:id="rId1"/>
    <p:sldLayoutId id="2147483930" r:id="rId2"/>
    <p:sldLayoutId id="2147483931" r:id="rId3"/>
    <p:sldLayoutId id="2147483932" r:id="rId4"/>
    <p:sldLayoutId id="2147483933" r:id="rId5"/>
    <p:sldLayoutId id="2147483934" r:id="rId6"/>
    <p:sldLayoutId id="2147483935" r:id="rId7"/>
    <p:sldLayoutId id="2147483936" r:id="rId8"/>
    <p:sldLayoutId id="2147483937" r:id="rId9"/>
    <p:sldLayoutId id="2147483938" r:id="rId10"/>
    <p:sldLayoutId id="21474839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hyperlink" Target="http://www.uv.mx/estudiantes/tramites-y-formato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diagramData" Target="../diagrams/data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4" Type="http://schemas.openxmlformats.org/officeDocument/2006/relationships/diagramQuickStyle" Target="../diagrams/quickStyle3.xml"/><Relationship Id="rId5" Type="http://schemas.openxmlformats.org/officeDocument/2006/relationships/diagramColors" Target="../diagrams/colors3.xml"/><Relationship Id="rId6"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diagramData" Target="../diagrams/data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52225" y="2420888"/>
            <a:ext cx="8292171" cy="830997"/>
          </a:xfrm>
          <a:prstGeom prst="rect">
            <a:avLst/>
          </a:prstGeom>
          <a:noFill/>
        </p:spPr>
        <p:txBody>
          <a:bodyPr wrap="none" lIns="91440" tIns="45720" rIns="91440" bIns="45720">
            <a:spAutoFit/>
          </a:bodyPr>
          <a:lstStyle/>
          <a:p>
            <a:pPr algn="ctr"/>
            <a:r>
              <a:rPr lang="es-ES_tradnl" sz="4800" b="1" cap="small" dirty="0" smtClean="0">
                <a:latin typeface="Tw Cen MT"/>
                <a:cs typeface="Tw Cen MT"/>
              </a:rPr>
              <a:t>Posgrado en Ecología Tropical</a:t>
            </a:r>
            <a:endParaRPr lang="es-ES_tradnl" sz="4800" b="1" cap="small" dirty="0">
              <a:latin typeface="Tw Cen MT"/>
              <a:cs typeface="Tw Cen MT"/>
            </a:endParaRPr>
          </a:p>
        </p:txBody>
      </p:sp>
      <p:sp>
        <p:nvSpPr>
          <p:cNvPr id="3" name="CuadroTexto 2"/>
          <p:cNvSpPr txBox="1"/>
          <p:nvPr/>
        </p:nvSpPr>
        <p:spPr>
          <a:xfrm>
            <a:off x="2278396" y="3573016"/>
            <a:ext cx="4672198" cy="523220"/>
          </a:xfrm>
          <a:prstGeom prst="rect">
            <a:avLst/>
          </a:prstGeom>
          <a:noFill/>
        </p:spPr>
        <p:txBody>
          <a:bodyPr wrap="none" rtlCol="0">
            <a:spAutoFit/>
          </a:bodyPr>
          <a:lstStyle/>
          <a:p>
            <a:pPr algn="ctr"/>
            <a:r>
              <a:rPr lang="es-ES" sz="2800" b="1" cap="small" dirty="0" smtClean="0">
                <a:latin typeface="Tw Cen MT"/>
                <a:cs typeface="Tw Cen MT"/>
              </a:rPr>
              <a:t>Definiciones y Procedimientos</a:t>
            </a:r>
            <a:endParaRPr lang="es-ES" sz="2800" b="1" cap="small" dirty="0">
              <a:latin typeface="Tw Cen MT"/>
              <a:cs typeface="Tw Cen MT"/>
            </a:endParaRPr>
          </a:p>
        </p:txBody>
      </p:sp>
      <p:pic>
        <p:nvPicPr>
          <p:cNvPr id="4" name="Imagen 3"/>
          <p:cNvPicPr>
            <a:picLocks noChangeAspect="1"/>
          </p:cNvPicPr>
          <p:nvPr/>
        </p:nvPicPr>
        <p:blipFill>
          <a:blip r:embed="rId3"/>
          <a:stretch>
            <a:fillRect/>
          </a:stretch>
        </p:blipFill>
        <p:spPr>
          <a:xfrm>
            <a:off x="6156176" y="670650"/>
            <a:ext cx="2016224" cy="1512168"/>
          </a:xfrm>
          <a:prstGeom prst="rect">
            <a:avLst/>
          </a:prstGeom>
        </p:spPr>
      </p:pic>
      <p:pic>
        <p:nvPicPr>
          <p:cNvPr id="9" name="Imagen 8"/>
          <p:cNvPicPr>
            <a:picLocks noChangeAspect="1"/>
          </p:cNvPicPr>
          <p:nvPr/>
        </p:nvPicPr>
        <p:blipFill>
          <a:blip r:embed="rId4"/>
          <a:stretch>
            <a:fillRect/>
          </a:stretch>
        </p:blipFill>
        <p:spPr>
          <a:xfrm>
            <a:off x="539552" y="432048"/>
            <a:ext cx="2060848" cy="2060848"/>
          </a:xfrm>
          <a:prstGeom prst="rect">
            <a:avLst/>
          </a:prstGeom>
        </p:spPr>
      </p:pic>
      <p:pic>
        <p:nvPicPr>
          <p:cNvPr id="5" name="Imagen 4" descr="Captura de pantalla 2017-03-13 a la(s) 12.44.11.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20280" y="4151373"/>
            <a:ext cx="4211960" cy="2589995"/>
          </a:xfrm>
          <a:prstGeom prst="rect">
            <a:avLst/>
          </a:prstGeom>
        </p:spPr>
      </p:pic>
    </p:spTree>
    <p:extLst>
      <p:ext uri="{BB962C8B-B14F-4D97-AF65-F5344CB8AC3E}">
        <p14:creationId xmlns:p14="http://schemas.microsoft.com/office/powerpoint/2010/main" val="34505752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r 3"/>
          <p:cNvGrpSpPr/>
          <p:nvPr/>
        </p:nvGrpSpPr>
        <p:grpSpPr>
          <a:xfrm>
            <a:off x="395536" y="332656"/>
            <a:ext cx="2715768" cy="886581"/>
            <a:chOff x="3380232" y="3001855"/>
            <a:chExt cx="2715768" cy="886581"/>
          </a:xfrm>
        </p:grpSpPr>
        <p:sp>
          <p:nvSpPr>
            <p:cNvPr id="3" name="Flecha derecha 4"/>
            <p:cNvSpPr/>
            <p:nvPr/>
          </p:nvSpPr>
          <p:spPr>
            <a:xfrm>
              <a:off x="3380232" y="3001855"/>
              <a:ext cx="2715768" cy="886581"/>
            </a:xfrm>
            <a:prstGeom prst="rightArrow">
              <a:avLst>
                <a:gd name="adj1" fmla="val 50000"/>
                <a:gd name="adj2" fmla="val 50000"/>
              </a:avLst>
            </a:prstGeom>
          </p:spPr>
          <p:style>
            <a:lnRef idx="0">
              <a:schemeClr val="lt1">
                <a:hueOff val="0"/>
                <a:satOff val="0"/>
                <a:lumOff val="0"/>
                <a:alphaOff val="0"/>
              </a:schemeClr>
            </a:lnRef>
            <a:fillRef idx="3">
              <a:schemeClr val="accent1">
                <a:shade val="80000"/>
                <a:hueOff val="229685"/>
                <a:satOff val="-3294"/>
                <a:lumOff val="19211"/>
                <a:alphaOff val="0"/>
              </a:schemeClr>
            </a:fillRef>
            <a:effectRef idx="2">
              <a:schemeClr val="accent1">
                <a:shade val="80000"/>
                <a:hueOff val="229685"/>
                <a:satOff val="-3294"/>
                <a:lumOff val="19211"/>
                <a:alphaOff val="0"/>
              </a:schemeClr>
            </a:effectRef>
            <a:fontRef idx="minor">
              <a:schemeClr val="lt1"/>
            </a:fontRef>
          </p:style>
        </p:sp>
        <p:sp>
          <p:nvSpPr>
            <p:cNvPr id="4" name="Flecha derecha 4"/>
            <p:cNvSpPr/>
            <p:nvPr/>
          </p:nvSpPr>
          <p:spPr>
            <a:xfrm>
              <a:off x="3380232" y="3223500"/>
              <a:ext cx="2494123" cy="44329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254000" bIns="140745" numCol="1" spcCol="1270" anchor="ctr" anchorCtr="0">
              <a:noAutofit/>
            </a:bodyPr>
            <a:lstStyle/>
            <a:p>
              <a:pPr lvl="0" algn="l" defTabSz="1066800">
                <a:lnSpc>
                  <a:spcPct val="90000"/>
                </a:lnSpc>
                <a:spcBef>
                  <a:spcPct val="0"/>
                </a:spcBef>
                <a:spcAft>
                  <a:spcPct val="35000"/>
                </a:spcAft>
              </a:pPr>
              <a:r>
                <a:rPr lang="es-ES" sz="2400" kern="1200" cap="small" dirty="0" smtClean="0">
                  <a:latin typeface="Tw Cen MT"/>
                  <a:cs typeface="Tw Cen MT"/>
                </a:rPr>
                <a:t>Permanencia</a:t>
              </a:r>
              <a:endParaRPr lang="es-ES" sz="2400" kern="1200" cap="small" dirty="0">
                <a:latin typeface="Tw Cen MT"/>
                <a:cs typeface="Tw Cen MT"/>
              </a:endParaRPr>
            </a:p>
          </p:txBody>
        </p:sp>
      </p:grpSp>
      <p:sp>
        <p:nvSpPr>
          <p:cNvPr id="5" name="Redondear rectángulo de esquina diagonal 6"/>
          <p:cNvSpPr/>
          <p:nvPr/>
        </p:nvSpPr>
        <p:spPr>
          <a:xfrm>
            <a:off x="2683441" y="1700808"/>
            <a:ext cx="5921007" cy="2664296"/>
          </a:xfrm>
          <a:prstGeom prst="round2DiagRect">
            <a:avLst/>
          </a:prstGeom>
          <a:noFill/>
          <a:ln>
            <a:noFill/>
          </a:ln>
        </p:spPr>
        <p:style>
          <a:lnRef idx="1">
            <a:schemeClr val="accent1"/>
          </a:lnRef>
          <a:fillRef idx="2">
            <a:schemeClr val="accent1"/>
          </a:fillRef>
          <a:effectRef idx="1">
            <a:schemeClr val="accent1"/>
          </a:effectRef>
          <a:fontRef idx="minor">
            <a:schemeClr val="dk1"/>
          </a:fontRef>
        </p:style>
        <p:txBody>
          <a:bodyPr rtlCol="0" anchor="ctr"/>
          <a:lstStyle/>
          <a:p>
            <a:pPr>
              <a:buFont typeface="Wingdings" pitchFamily="2" charset="2"/>
              <a:buChar char="v"/>
            </a:pPr>
            <a:r>
              <a:rPr lang="es-ES_tradnl" dirty="0" smtClean="0">
                <a:latin typeface="Tw Cen MT"/>
                <a:cs typeface="Tw Cen MT"/>
              </a:rPr>
              <a:t>  La boleta original con las calificaciones.</a:t>
            </a:r>
          </a:p>
          <a:p>
            <a:endParaRPr lang="es-ES_tradnl" dirty="0" smtClean="0">
              <a:latin typeface="Tw Cen MT"/>
              <a:cs typeface="Tw Cen MT"/>
            </a:endParaRPr>
          </a:p>
          <a:p>
            <a:pPr>
              <a:buFont typeface="Wingdings" pitchFamily="2" charset="2"/>
              <a:buChar char="v"/>
            </a:pPr>
            <a:r>
              <a:rPr lang="es-ES_tradnl" dirty="0" smtClean="0">
                <a:latin typeface="Tw Cen MT"/>
                <a:cs typeface="Tw Cen MT"/>
              </a:rPr>
              <a:t>  El formato correspondiente para realizar su proceso de 	reinscripción al semestre siguiente.</a:t>
            </a:r>
          </a:p>
          <a:p>
            <a:pPr>
              <a:buFont typeface="Wingdings" pitchFamily="2" charset="2"/>
              <a:buChar char="v"/>
            </a:pPr>
            <a:endParaRPr lang="es-ES_tradnl" dirty="0">
              <a:latin typeface="Tw Cen MT"/>
              <a:cs typeface="Tw Cen MT"/>
            </a:endParaRPr>
          </a:p>
          <a:p>
            <a:pPr marL="355600" indent="-355600">
              <a:buFont typeface="Wingdings" pitchFamily="2" charset="2"/>
              <a:buChar char="v"/>
            </a:pPr>
            <a:r>
              <a:rPr lang="es-ES_tradnl" dirty="0" smtClean="0">
                <a:latin typeface="Tw Cen MT"/>
                <a:cs typeface="Tw Cen MT"/>
              </a:rPr>
              <a:t> Concentrar los formatos semestrales, dirigidos al </a:t>
            </a:r>
            <a:r>
              <a:rPr lang="es-ES_tradnl" dirty="0" err="1" smtClean="0">
                <a:latin typeface="Tw Cen MT"/>
                <a:cs typeface="Tw Cen MT"/>
              </a:rPr>
              <a:t>CONACyT</a:t>
            </a:r>
            <a:r>
              <a:rPr lang="es-ES_tradnl" dirty="0" smtClean="0">
                <a:latin typeface="Tw Cen MT"/>
                <a:cs typeface="Tw Cen MT"/>
              </a:rPr>
              <a:t>, con los cuales se informa de los avances de los alumnos a fin de continuar otorgándoles la beca de apoyo.</a:t>
            </a:r>
          </a:p>
        </p:txBody>
      </p:sp>
      <p:sp>
        <p:nvSpPr>
          <p:cNvPr id="10" name="Redondear rectángulo de esquina diagonal 13"/>
          <p:cNvSpPr/>
          <p:nvPr/>
        </p:nvSpPr>
        <p:spPr>
          <a:xfrm>
            <a:off x="3419872" y="499157"/>
            <a:ext cx="5040560" cy="504056"/>
          </a:xfrm>
          <a:prstGeom prst="round2DiagRect">
            <a:avLst/>
          </a:prstGeom>
          <a:noFill/>
          <a:ln>
            <a:solidFill>
              <a:schemeClr val="tx1"/>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es-ES_tradnl" sz="2000" dirty="0" smtClean="0">
                <a:latin typeface="Tw Cen MT"/>
                <a:cs typeface="Tw Cen MT"/>
              </a:rPr>
              <a:t>Obligaciones de la Coordinación de Posgrado</a:t>
            </a:r>
            <a:endParaRPr lang="es-ES_tradnl" sz="2000" dirty="0">
              <a:latin typeface="Tw Cen MT"/>
              <a:cs typeface="Tw Cen MT"/>
            </a:endParaRPr>
          </a:p>
        </p:txBody>
      </p:sp>
      <p:sp>
        <p:nvSpPr>
          <p:cNvPr id="11" name="Redondear rectángulo de esquina diagonal 17"/>
          <p:cNvSpPr/>
          <p:nvPr/>
        </p:nvSpPr>
        <p:spPr>
          <a:xfrm>
            <a:off x="539552" y="2348880"/>
            <a:ext cx="1388690" cy="1368152"/>
          </a:xfrm>
          <a:prstGeom prst="round2Diag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s-ES" sz="1500" dirty="0" smtClean="0"/>
              <a:t>Entregar al alumno al término de cada semestre</a:t>
            </a:r>
            <a:endParaRPr lang="es-ES" sz="1500" dirty="0"/>
          </a:p>
        </p:txBody>
      </p:sp>
      <p:sp>
        <p:nvSpPr>
          <p:cNvPr id="16" name="15 Abrir llave"/>
          <p:cNvSpPr/>
          <p:nvPr/>
        </p:nvSpPr>
        <p:spPr>
          <a:xfrm>
            <a:off x="2072258" y="1700808"/>
            <a:ext cx="843558" cy="2592289"/>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9" name="Redondear rectángulo de esquina diagonal 6"/>
          <p:cNvSpPr/>
          <p:nvPr/>
        </p:nvSpPr>
        <p:spPr>
          <a:xfrm>
            <a:off x="3331513" y="5445224"/>
            <a:ext cx="5128919" cy="1008112"/>
          </a:xfrm>
          <a:prstGeom prst="round2DiagRect">
            <a:avLst/>
          </a:prstGeom>
          <a:noFill/>
          <a:ln>
            <a:noFill/>
          </a:ln>
        </p:spPr>
        <p:style>
          <a:lnRef idx="1">
            <a:schemeClr val="accent1"/>
          </a:lnRef>
          <a:fillRef idx="2">
            <a:schemeClr val="accent1"/>
          </a:fillRef>
          <a:effectRef idx="1">
            <a:schemeClr val="accent1"/>
          </a:effectRef>
          <a:fontRef idx="minor">
            <a:schemeClr val="dk1"/>
          </a:fontRef>
        </p:style>
        <p:txBody>
          <a:bodyPr rtlCol="0" anchor="ctr"/>
          <a:lstStyle/>
          <a:p>
            <a:r>
              <a:rPr lang="es-ES_tradnl" dirty="0">
                <a:latin typeface="Tw Cen MT"/>
                <a:cs typeface="Tw Cen MT"/>
              </a:rPr>
              <a:t>L</a:t>
            </a:r>
            <a:r>
              <a:rPr lang="es-ES_tradnl" dirty="0" smtClean="0">
                <a:latin typeface="Tw Cen MT"/>
                <a:cs typeface="Tw Cen MT"/>
              </a:rPr>
              <a:t>a relación de las experiencias educativas que el alumno cursará cada semestre (Formato AC1)</a:t>
            </a:r>
          </a:p>
        </p:txBody>
      </p:sp>
      <p:sp>
        <p:nvSpPr>
          <p:cNvPr id="12" name="Redondear rectángulo de esquina diagonal 17"/>
          <p:cNvSpPr/>
          <p:nvPr/>
        </p:nvSpPr>
        <p:spPr>
          <a:xfrm>
            <a:off x="539552" y="4941168"/>
            <a:ext cx="1388690" cy="1368152"/>
          </a:xfrm>
          <a:prstGeom prst="round2Diag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s-ES" sz="1500" dirty="0" smtClean="0"/>
              <a:t>Entregar a la Coordinación de Posgrado</a:t>
            </a:r>
            <a:endParaRPr lang="es-ES" sz="1500" dirty="0"/>
          </a:p>
        </p:txBody>
      </p:sp>
      <p:sp>
        <p:nvSpPr>
          <p:cNvPr id="14" name="Redondear rectángulo de esquina diagonal 13"/>
          <p:cNvSpPr/>
          <p:nvPr/>
        </p:nvSpPr>
        <p:spPr>
          <a:xfrm>
            <a:off x="3419872" y="4941168"/>
            <a:ext cx="5040560" cy="504056"/>
          </a:xfrm>
          <a:prstGeom prst="round2DiagRect">
            <a:avLst/>
          </a:prstGeom>
          <a:noFill/>
          <a:ln>
            <a:solidFill>
              <a:schemeClr val="tx1"/>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es-ES_tradnl" sz="2000" dirty="0" smtClean="0">
                <a:latin typeface="Tw Cen MT"/>
                <a:cs typeface="Tw Cen MT"/>
              </a:rPr>
              <a:t>Obligaciones del tutor-director</a:t>
            </a:r>
            <a:endParaRPr lang="es-ES_tradnl" sz="2000" dirty="0">
              <a:latin typeface="Tw Cen MT"/>
              <a:cs typeface="Tw Cen MT"/>
            </a:endParaRPr>
          </a:p>
        </p:txBody>
      </p:sp>
      <p:sp>
        <p:nvSpPr>
          <p:cNvPr id="15" name="Flecha derecha 14"/>
          <p:cNvSpPr/>
          <p:nvPr/>
        </p:nvSpPr>
        <p:spPr>
          <a:xfrm>
            <a:off x="2267744" y="5134707"/>
            <a:ext cx="792088" cy="742565"/>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sz="1400" dirty="0"/>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Agrupar 3"/>
          <p:cNvGrpSpPr/>
          <p:nvPr/>
        </p:nvGrpSpPr>
        <p:grpSpPr>
          <a:xfrm>
            <a:off x="395536" y="260648"/>
            <a:ext cx="1589227" cy="886581"/>
            <a:chOff x="4506772" y="3577920"/>
            <a:chExt cx="1589227" cy="886581"/>
          </a:xfrm>
        </p:grpSpPr>
        <p:sp>
          <p:nvSpPr>
            <p:cNvPr id="5" name="Flecha derecha 4"/>
            <p:cNvSpPr/>
            <p:nvPr/>
          </p:nvSpPr>
          <p:spPr>
            <a:xfrm>
              <a:off x="4506772" y="3577920"/>
              <a:ext cx="1589227" cy="886581"/>
            </a:xfrm>
            <a:prstGeom prst="rightArrow">
              <a:avLst>
                <a:gd name="adj1" fmla="val 50000"/>
                <a:gd name="adj2" fmla="val 50000"/>
              </a:avLst>
            </a:prstGeom>
          </p:spPr>
          <p:style>
            <a:lnRef idx="0">
              <a:schemeClr val="lt1">
                <a:hueOff val="0"/>
                <a:satOff val="0"/>
                <a:lumOff val="0"/>
                <a:alphaOff val="0"/>
              </a:schemeClr>
            </a:lnRef>
            <a:fillRef idx="3">
              <a:schemeClr val="accent1">
                <a:shade val="80000"/>
                <a:hueOff val="306247"/>
                <a:satOff val="-4392"/>
                <a:lumOff val="25615"/>
                <a:alphaOff val="0"/>
              </a:schemeClr>
            </a:fillRef>
            <a:effectRef idx="2">
              <a:schemeClr val="accent1">
                <a:shade val="80000"/>
                <a:hueOff val="306247"/>
                <a:satOff val="-4392"/>
                <a:lumOff val="25615"/>
                <a:alphaOff val="0"/>
              </a:schemeClr>
            </a:effectRef>
            <a:fontRef idx="minor">
              <a:schemeClr val="lt1"/>
            </a:fontRef>
          </p:style>
        </p:sp>
        <p:sp>
          <p:nvSpPr>
            <p:cNvPr id="6" name="Flecha derecha 4"/>
            <p:cNvSpPr/>
            <p:nvPr/>
          </p:nvSpPr>
          <p:spPr>
            <a:xfrm>
              <a:off x="4506772" y="3799565"/>
              <a:ext cx="1367582" cy="44329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254000" bIns="140745" numCol="1" spcCol="1270" anchor="ctr" anchorCtr="0">
              <a:noAutofit/>
            </a:bodyPr>
            <a:lstStyle/>
            <a:p>
              <a:pPr lvl="0" algn="l" defTabSz="977900">
                <a:lnSpc>
                  <a:spcPct val="90000"/>
                </a:lnSpc>
                <a:spcBef>
                  <a:spcPct val="0"/>
                </a:spcBef>
                <a:spcAft>
                  <a:spcPct val="35000"/>
                </a:spcAft>
              </a:pPr>
              <a:r>
                <a:rPr lang="es-ES" sz="2000" kern="1200" cap="small" dirty="0" smtClean="0">
                  <a:latin typeface="Tw Cen MT"/>
                  <a:cs typeface="Tw Cen MT"/>
                </a:rPr>
                <a:t>Titulación</a:t>
              </a:r>
              <a:endParaRPr lang="es-ES" sz="2000" kern="1200" cap="small" dirty="0">
                <a:latin typeface="Tw Cen MT"/>
                <a:cs typeface="Tw Cen MT"/>
              </a:endParaRPr>
            </a:p>
          </p:txBody>
        </p:sp>
      </p:grpSp>
      <p:sp>
        <p:nvSpPr>
          <p:cNvPr id="12" name="Recortar rectángulo de esquina diagonal 17"/>
          <p:cNvSpPr/>
          <p:nvPr/>
        </p:nvSpPr>
        <p:spPr>
          <a:xfrm>
            <a:off x="1403648" y="1632138"/>
            <a:ext cx="1512168" cy="4287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smtClean="0">
                <a:latin typeface="Tw Cen MT"/>
                <a:cs typeface="Tw Cen MT"/>
              </a:rPr>
              <a:t>MAESTRÍA</a:t>
            </a:r>
            <a:endParaRPr lang="es-ES" sz="1400" dirty="0">
              <a:latin typeface="Tw Cen MT"/>
              <a:cs typeface="Tw Cen MT"/>
            </a:endParaRPr>
          </a:p>
        </p:txBody>
      </p:sp>
      <p:sp>
        <p:nvSpPr>
          <p:cNvPr id="20" name="Recortar rectángulo de esquina diagonal 17"/>
          <p:cNvSpPr/>
          <p:nvPr/>
        </p:nvSpPr>
        <p:spPr>
          <a:xfrm>
            <a:off x="6084168" y="1614660"/>
            <a:ext cx="1512168" cy="4287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smtClean="0">
                <a:latin typeface="Tw Cen MT"/>
                <a:cs typeface="Tw Cen MT"/>
              </a:rPr>
              <a:t>DOCTORADO</a:t>
            </a:r>
            <a:endParaRPr lang="es-ES" sz="1400" dirty="0">
              <a:latin typeface="Tw Cen MT"/>
              <a:cs typeface="Tw Cen MT"/>
            </a:endParaRPr>
          </a:p>
        </p:txBody>
      </p:sp>
      <p:sp>
        <p:nvSpPr>
          <p:cNvPr id="23" name="Recortar rectángulo de esquina diagonal 17"/>
          <p:cNvSpPr/>
          <p:nvPr/>
        </p:nvSpPr>
        <p:spPr>
          <a:xfrm>
            <a:off x="2195736" y="4293096"/>
            <a:ext cx="4680520" cy="56192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s-ES" sz="1400" dirty="0" smtClean="0">
                <a:latin typeface="Tw Cen MT"/>
                <a:cs typeface="Tw Cen MT"/>
              </a:rPr>
              <a:t>Haber cumplido con el plan de estudios correspondiente</a:t>
            </a:r>
            <a:endParaRPr lang="es-ES" sz="1400" dirty="0">
              <a:latin typeface="Tw Cen MT"/>
              <a:cs typeface="Tw Cen MT"/>
            </a:endParaRPr>
          </a:p>
        </p:txBody>
      </p:sp>
      <p:sp>
        <p:nvSpPr>
          <p:cNvPr id="26" name="Recortar rectángulo de esquina diagonal 17"/>
          <p:cNvSpPr/>
          <p:nvPr/>
        </p:nvSpPr>
        <p:spPr>
          <a:xfrm>
            <a:off x="1259632" y="3284984"/>
            <a:ext cx="6696744" cy="55354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s-ES" sz="1400" dirty="0" smtClean="0">
                <a:latin typeface="Tw Cen MT"/>
                <a:cs typeface="Tw Cen MT"/>
              </a:rPr>
              <a:t>Contar con la aprobación de su Comité Tutorial y los sinodales de su trabajo de tesis </a:t>
            </a:r>
            <a:endParaRPr lang="es-ES" sz="1400" dirty="0">
              <a:latin typeface="Tw Cen MT"/>
              <a:cs typeface="Tw Cen MT"/>
            </a:endParaRPr>
          </a:p>
        </p:txBody>
      </p:sp>
      <p:sp>
        <p:nvSpPr>
          <p:cNvPr id="27" name="Redondear rectángulo de esquina diagonal 26"/>
          <p:cNvSpPr/>
          <p:nvPr/>
        </p:nvSpPr>
        <p:spPr>
          <a:xfrm>
            <a:off x="3779912" y="332656"/>
            <a:ext cx="1584176" cy="576064"/>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dirty="0" smtClean="0">
                <a:latin typeface="Tw Cen MT"/>
                <a:cs typeface="Tw Cen MT"/>
              </a:rPr>
              <a:t>REQUISITOS</a:t>
            </a:r>
            <a:endParaRPr lang="es-ES_tradnl" sz="1600" dirty="0">
              <a:latin typeface="Tw Cen MT"/>
              <a:cs typeface="Tw Cen MT"/>
            </a:endParaRPr>
          </a:p>
        </p:txBody>
      </p:sp>
      <p:cxnSp>
        <p:nvCxnSpPr>
          <p:cNvPr id="29" name="Conector recto 28"/>
          <p:cNvCxnSpPr/>
          <p:nvPr/>
        </p:nvCxnSpPr>
        <p:spPr>
          <a:xfrm>
            <a:off x="2195736" y="1268760"/>
            <a:ext cx="4680520"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cxnSp>
        <p:nvCxnSpPr>
          <p:cNvPr id="38" name="Conector recto 37"/>
          <p:cNvCxnSpPr/>
          <p:nvPr/>
        </p:nvCxnSpPr>
        <p:spPr>
          <a:xfrm>
            <a:off x="4572000" y="1052736"/>
            <a:ext cx="0" cy="216024"/>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37" name="Recortar rectángulo de esquina diagonal 17"/>
          <p:cNvSpPr/>
          <p:nvPr/>
        </p:nvSpPr>
        <p:spPr>
          <a:xfrm>
            <a:off x="971885" y="2141963"/>
            <a:ext cx="2447702" cy="72341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s-ES" sz="1400" dirty="0" smtClean="0">
                <a:latin typeface="Tw Cen MT"/>
                <a:cs typeface="Tw Cen MT"/>
              </a:rPr>
              <a:t>Haber aprobado el EXAVER 1</a:t>
            </a:r>
            <a:endParaRPr lang="es-ES" sz="1400" dirty="0">
              <a:latin typeface="Tw Cen MT"/>
              <a:cs typeface="Tw Cen MT"/>
            </a:endParaRPr>
          </a:p>
        </p:txBody>
      </p:sp>
      <p:sp>
        <p:nvSpPr>
          <p:cNvPr id="41" name="Recortar rectángulo de esquina diagonal 17"/>
          <p:cNvSpPr/>
          <p:nvPr/>
        </p:nvSpPr>
        <p:spPr>
          <a:xfrm>
            <a:off x="5652405" y="2132856"/>
            <a:ext cx="2447702" cy="72341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s-ES" sz="1400" dirty="0" smtClean="0">
                <a:latin typeface="Tw Cen MT"/>
                <a:cs typeface="Tw Cen MT"/>
              </a:rPr>
              <a:t>Haber aprobado el EXAVER 2</a:t>
            </a:r>
            <a:endParaRPr lang="es-ES" sz="1400" dirty="0">
              <a:latin typeface="Tw Cen MT"/>
              <a:cs typeface="Tw Cen MT"/>
            </a:endParaRPr>
          </a:p>
        </p:txBody>
      </p:sp>
      <p:cxnSp>
        <p:nvCxnSpPr>
          <p:cNvPr id="42" name="Conector recto de flecha 41"/>
          <p:cNvCxnSpPr/>
          <p:nvPr/>
        </p:nvCxnSpPr>
        <p:spPr>
          <a:xfrm>
            <a:off x="2195736" y="1268760"/>
            <a:ext cx="0" cy="224408"/>
          </a:xfrm>
          <a:prstGeom prst="straightConnector1">
            <a:avLst/>
          </a:prstGeom>
          <a:ln>
            <a:solidFill>
              <a:srgbClr val="1F497D"/>
            </a:solidFill>
            <a:tailEnd type="arrow"/>
          </a:ln>
        </p:spPr>
        <p:style>
          <a:lnRef idx="2">
            <a:schemeClr val="accent1"/>
          </a:lnRef>
          <a:fillRef idx="0">
            <a:schemeClr val="accent1"/>
          </a:fillRef>
          <a:effectRef idx="1">
            <a:schemeClr val="accent1"/>
          </a:effectRef>
          <a:fontRef idx="minor">
            <a:schemeClr val="tx1"/>
          </a:fontRef>
        </p:style>
      </p:cxnSp>
      <p:cxnSp>
        <p:nvCxnSpPr>
          <p:cNvPr id="43" name="Conector recto de flecha 42"/>
          <p:cNvCxnSpPr/>
          <p:nvPr/>
        </p:nvCxnSpPr>
        <p:spPr>
          <a:xfrm>
            <a:off x="6876256" y="1277144"/>
            <a:ext cx="0" cy="224408"/>
          </a:xfrm>
          <a:prstGeom prst="straightConnector1">
            <a:avLst/>
          </a:prstGeom>
          <a:ln>
            <a:solidFill>
              <a:srgbClr val="1F497D"/>
            </a:solidFill>
            <a:tailEnd type="arrow"/>
          </a:ln>
        </p:spPr>
        <p:style>
          <a:lnRef idx="2">
            <a:schemeClr val="accent1"/>
          </a:lnRef>
          <a:fillRef idx="0">
            <a:schemeClr val="accent1"/>
          </a:fillRef>
          <a:effectRef idx="1">
            <a:schemeClr val="accent1"/>
          </a:effectRef>
          <a:fontRef idx="minor">
            <a:schemeClr val="tx1"/>
          </a:fontRef>
        </p:style>
      </p:cxnSp>
      <p:sp>
        <p:nvSpPr>
          <p:cNvPr id="44" name="Recortar rectángulo de esquina diagonal 17"/>
          <p:cNvSpPr/>
          <p:nvPr/>
        </p:nvSpPr>
        <p:spPr>
          <a:xfrm>
            <a:off x="2195736" y="5229200"/>
            <a:ext cx="4680520" cy="56192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s-ES" sz="1400" dirty="0" smtClean="0">
                <a:latin typeface="Tw Cen MT"/>
                <a:cs typeface="Tw Cen MT"/>
              </a:rPr>
              <a:t>Contar con la autorización para el Examen de Grado</a:t>
            </a:r>
            <a:endParaRPr lang="es-ES" sz="1400" dirty="0">
              <a:latin typeface="Tw Cen MT"/>
              <a:cs typeface="Tw Cen MT"/>
            </a:endParaRPr>
          </a:p>
        </p:txBody>
      </p:sp>
    </p:spTree>
    <p:extLst>
      <p:ext uri="{BB962C8B-B14F-4D97-AF65-F5344CB8AC3E}">
        <p14:creationId xmlns:p14="http://schemas.microsoft.com/office/powerpoint/2010/main" val="1869160709"/>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ángulo redondeado 34"/>
          <p:cNvSpPr/>
          <p:nvPr/>
        </p:nvSpPr>
        <p:spPr>
          <a:xfrm>
            <a:off x="179512" y="1364482"/>
            <a:ext cx="8856984" cy="5232870"/>
          </a:xfrm>
          <a:prstGeom prst="roundRect">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smtClean="0">
              <a:latin typeface="Tw Cen MT"/>
              <a:cs typeface="Tw Cen MT"/>
            </a:endParaRPr>
          </a:p>
          <a:p>
            <a:pPr algn="ctr"/>
            <a:endParaRPr lang="es-ES" dirty="0" smtClean="0">
              <a:latin typeface="Tw Cen MT"/>
              <a:cs typeface="Tw Cen MT"/>
            </a:endParaRPr>
          </a:p>
        </p:txBody>
      </p:sp>
      <p:grpSp>
        <p:nvGrpSpPr>
          <p:cNvPr id="2" name="Agrupar 1"/>
          <p:cNvGrpSpPr/>
          <p:nvPr/>
        </p:nvGrpSpPr>
        <p:grpSpPr>
          <a:xfrm>
            <a:off x="539552" y="260648"/>
            <a:ext cx="1589227" cy="886581"/>
            <a:chOff x="4506772" y="3577920"/>
            <a:chExt cx="1589227" cy="886581"/>
          </a:xfrm>
        </p:grpSpPr>
        <p:sp>
          <p:nvSpPr>
            <p:cNvPr id="3" name="Flecha derecha 2"/>
            <p:cNvSpPr/>
            <p:nvPr/>
          </p:nvSpPr>
          <p:spPr>
            <a:xfrm>
              <a:off x="4506772" y="3577920"/>
              <a:ext cx="1589227" cy="886581"/>
            </a:xfrm>
            <a:prstGeom prst="rightArrow">
              <a:avLst>
                <a:gd name="adj1" fmla="val 50000"/>
                <a:gd name="adj2" fmla="val 50000"/>
              </a:avLst>
            </a:prstGeom>
          </p:spPr>
          <p:style>
            <a:lnRef idx="0">
              <a:schemeClr val="lt1">
                <a:hueOff val="0"/>
                <a:satOff val="0"/>
                <a:lumOff val="0"/>
                <a:alphaOff val="0"/>
              </a:schemeClr>
            </a:lnRef>
            <a:fillRef idx="3">
              <a:schemeClr val="accent1">
                <a:shade val="80000"/>
                <a:hueOff val="306247"/>
                <a:satOff val="-4392"/>
                <a:lumOff val="25615"/>
                <a:alphaOff val="0"/>
              </a:schemeClr>
            </a:fillRef>
            <a:effectRef idx="2">
              <a:schemeClr val="accent1">
                <a:shade val="80000"/>
                <a:hueOff val="306247"/>
                <a:satOff val="-4392"/>
                <a:lumOff val="25615"/>
                <a:alphaOff val="0"/>
              </a:schemeClr>
            </a:effectRef>
            <a:fontRef idx="minor">
              <a:schemeClr val="lt1"/>
            </a:fontRef>
          </p:style>
        </p:sp>
        <p:sp>
          <p:nvSpPr>
            <p:cNvPr id="4" name="Flecha derecha 4"/>
            <p:cNvSpPr/>
            <p:nvPr/>
          </p:nvSpPr>
          <p:spPr>
            <a:xfrm>
              <a:off x="4506772" y="3799565"/>
              <a:ext cx="1367582" cy="44329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254000" bIns="140745" numCol="1" spcCol="1270" anchor="ctr" anchorCtr="0">
              <a:noAutofit/>
            </a:bodyPr>
            <a:lstStyle/>
            <a:p>
              <a:pPr lvl="0" algn="l" defTabSz="977900">
                <a:lnSpc>
                  <a:spcPct val="90000"/>
                </a:lnSpc>
                <a:spcBef>
                  <a:spcPct val="0"/>
                </a:spcBef>
                <a:spcAft>
                  <a:spcPct val="35000"/>
                </a:spcAft>
              </a:pPr>
              <a:r>
                <a:rPr lang="es-ES" sz="2000" kern="1200" cap="small" dirty="0" smtClean="0">
                  <a:latin typeface="Tw Cen MT"/>
                  <a:cs typeface="Tw Cen MT"/>
                </a:rPr>
                <a:t>Titulación</a:t>
              </a:r>
              <a:endParaRPr lang="es-ES" sz="2000" kern="1200" cap="small" dirty="0">
                <a:latin typeface="Tw Cen MT"/>
                <a:cs typeface="Tw Cen MT"/>
              </a:endParaRPr>
            </a:p>
          </p:txBody>
        </p:sp>
      </p:grpSp>
      <p:sp>
        <p:nvSpPr>
          <p:cNvPr id="6" name="Rectángulo 5"/>
          <p:cNvSpPr/>
          <p:nvPr/>
        </p:nvSpPr>
        <p:spPr>
          <a:xfrm>
            <a:off x="826327" y="2823319"/>
            <a:ext cx="535648" cy="923330"/>
          </a:xfrm>
          <a:prstGeom prst="rect">
            <a:avLst/>
          </a:prstGeom>
          <a:noFill/>
        </p:spPr>
        <p:txBody>
          <a:bodyPr wrap="none" lIns="91440" tIns="45720" rIns="91440" bIns="45720">
            <a:spAutoFit/>
          </a:bodyPr>
          <a:lstStyle/>
          <a:p>
            <a:pPr algn="ctr"/>
            <a:r>
              <a:rPr lang="es-ES_tradnl" sz="5400" b="1" dirty="0" smtClean="0"/>
              <a:t>1</a:t>
            </a:r>
            <a:endParaRPr lang="es-ES_tradnl" sz="5400" b="1" dirty="0"/>
          </a:p>
        </p:txBody>
      </p:sp>
      <p:sp>
        <p:nvSpPr>
          <p:cNvPr id="7" name="Rectángulo redondeado 6"/>
          <p:cNvSpPr/>
          <p:nvPr/>
        </p:nvSpPr>
        <p:spPr>
          <a:xfrm>
            <a:off x="467544" y="4005064"/>
            <a:ext cx="1224136" cy="648072"/>
          </a:xfrm>
          <a:prstGeom prst="roundRect">
            <a:avLst/>
          </a:prstGeom>
          <a:noFill/>
          <a:ln>
            <a:solidFill>
              <a:schemeClr val="tx2"/>
            </a:solidFill>
          </a:ln>
        </p:spPr>
        <p:style>
          <a:lnRef idx="3">
            <a:schemeClr val="lt1"/>
          </a:lnRef>
          <a:fillRef idx="1">
            <a:schemeClr val="accent1"/>
          </a:fillRef>
          <a:effectRef idx="1">
            <a:schemeClr val="accent1"/>
          </a:effectRef>
          <a:fontRef idx="minor">
            <a:schemeClr val="lt1"/>
          </a:fontRef>
        </p:style>
        <p:txBody>
          <a:bodyPr rtlCol="0" anchor="ctr"/>
          <a:lstStyle/>
          <a:p>
            <a:pPr algn="ctr"/>
            <a:r>
              <a:rPr lang="es-ES" dirty="0" smtClean="0">
                <a:solidFill>
                  <a:schemeClr val="tx1"/>
                </a:solidFill>
              </a:rPr>
              <a:t>El alumno</a:t>
            </a:r>
            <a:endParaRPr lang="es-ES" dirty="0">
              <a:solidFill>
                <a:schemeClr val="tx1"/>
              </a:solidFill>
            </a:endParaRPr>
          </a:p>
        </p:txBody>
      </p:sp>
      <p:sp>
        <p:nvSpPr>
          <p:cNvPr id="8" name="Rectángulo redondeado 7"/>
          <p:cNvSpPr/>
          <p:nvPr/>
        </p:nvSpPr>
        <p:spPr>
          <a:xfrm>
            <a:off x="3419872" y="1556792"/>
            <a:ext cx="2016224" cy="64807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lvl="0" algn="ctr"/>
            <a:r>
              <a:rPr lang="es-ES" sz="1200" dirty="0"/>
              <a:t>Solicita a la Coordinación del Posgrado su Certificado de Estudios </a:t>
            </a:r>
          </a:p>
        </p:txBody>
      </p:sp>
      <p:sp>
        <p:nvSpPr>
          <p:cNvPr id="9" name="Rectángulo redondeado 8"/>
          <p:cNvSpPr/>
          <p:nvPr/>
        </p:nvSpPr>
        <p:spPr>
          <a:xfrm>
            <a:off x="3419872" y="2636912"/>
            <a:ext cx="4608512" cy="93374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lvl="0" algn="ctr"/>
            <a:r>
              <a:rPr lang="es-ES" sz="1200" dirty="0" smtClean="0"/>
              <a:t>Entrega </a:t>
            </a:r>
            <a:r>
              <a:rPr lang="es-ES" sz="1200" dirty="0"/>
              <a:t>un oficio (</a:t>
            </a:r>
            <a:r>
              <a:rPr lang="es-ES" sz="1200" i="1" dirty="0"/>
              <a:t>Formato</a:t>
            </a:r>
            <a:r>
              <a:rPr lang="es-ES" sz="1200" dirty="0"/>
              <a:t>) dirigido a la Coordinación del Posgrado, donde el Comité Tutorial avala el documento de tesis y </a:t>
            </a:r>
            <a:r>
              <a:rPr lang="es-ES" sz="1200" dirty="0" smtClean="0"/>
              <a:t>solicita su evaluación por un grupo de sinodales (Art. 67, Apartado II. Reglamento General de Estudios de Posgrado)</a:t>
            </a:r>
            <a:endParaRPr lang="es-ES" sz="1200" dirty="0"/>
          </a:p>
        </p:txBody>
      </p:sp>
      <p:sp>
        <p:nvSpPr>
          <p:cNvPr id="16" name="Rectángulo redondeado 7"/>
          <p:cNvSpPr/>
          <p:nvPr/>
        </p:nvSpPr>
        <p:spPr>
          <a:xfrm>
            <a:off x="5580112" y="1556792"/>
            <a:ext cx="2880320" cy="690463"/>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lvl="0">
              <a:buFont typeface="Arial" pitchFamily="34" charset="0"/>
              <a:buChar char="•"/>
            </a:pPr>
            <a:r>
              <a:rPr lang="es-ES" sz="1000" dirty="0" smtClean="0"/>
              <a:t> Copia acta nacimiento</a:t>
            </a:r>
          </a:p>
          <a:p>
            <a:pPr lvl="0">
              <a:buFont typeface="Arial" pitchFamily="34" charset="0"/>
              <a:buChar char="•"/>
            </a:pPr>
            <a:r>
              <a:rPr lang="es-ES" sz="1000" dirty="0" smtClean="0"/>
              <a:t> Copia CURP</a:t>
            </a:r>
          </a:p>
          <a:p>
            <a:pPr lvl="0">
              <a:buFont typeface="Arial" pitchFamily="34" charset="0"/>
              <a:buChar char="•"/>
            </a:pPr>
            <a:r>
              <a:rPr lang="es-ES" sz="1000" dirty="0" smtClean="0"/>
              <a:t> 5 fotografías B/N, tamaño credencial, ovaladas</a:t>
            </a:r>
          </a:p>
          <a:p>
            <a:pPr lvl="0">
              <a:buFont typeface="Arial" pitchFamily="34" charset="0"/>
              <a:buChar char="•"/>
            </a:pPr>
            <a:r>
              <a:rPr lang="es-ES" sz="1000" dirty="0" smtClean="0"/>
              <a:t> Arancel de pago</a:t>
            </a:r>
            <a:endParaRPr lang="es-ES" sz="1000" dirty="0"/>
          </a:p>
        </p:txBody>
      </p:sp>
      <p:sp>
        <p:nvSpPr>
          <p:cNvPr id="21" name="Flecha derecha 2"/>
          <p:cNvSpPr/>
          <p:nvPr/>
        </p:nvSpPr>
        <p:spPr>
          <a:xfrm>
            <a:off x="2622733" y="260648"/>
            <a:ext cx="1589227" cy="886581"/>
          </a:xfrm>
          <a:prstGeom prst="rightArrow">
            <a:avLst>
              <a:gd name="adj1" fmla="val 50000"/>
              <a:gd name="adj2" fmla="val 50000"/>
            </a:avLst>
          </a:prstGeom>
          <a:solidFill>
            <a:schemeClr val="tx2">
              <a:lumMod val="40000"/>
              <a:lumOff val="60000"/>
            </a:schemeClr>
          </a:solidFill>
        </p:spPr>
        <p:style>
          <a:lnRef idx="0">
            <a:schemeClr val="lt1">
              <a:hueOff val="0"/>
              <a:satOff val="0"/>
              <a:lumOff val="0"/>
              <a:alphaOff val="0"/>
            </a:schemeClr>
          </a:lnRef>
          <a:fillRef idx="3">
            <a:schemeClr val="accent1">
              <a:shade val="80000"/>
              <a:hueOff val="306247"/>
              <a:satOff val="-4392"/>
              <a:lumOff val="25615"/>
              <a:alphaOff val="0"/>
            </a:schemeClr>
          </a:fillRef>
          <a:effectRef idx="2">
            <a:schemeClr val="accent1">
              <a:shade val="80000"/>
              <a:hueOff val="306247"/>
              <a:satOff val="-4392"/>
              <a:lumOff val="25615"/>
              <a:alphaOff val="0"/>
            </a:schemeClr>
          </a:effectRef>
          <a:fontRef idx="minor">
            <a:schemeClr val="lt1"/>
          </a:fontRef>
        </p:style>
      </p:sp>
      <p:sp>
        <p:nvSpPr>
          <p:cNvPr id="24" name="Flecha derecha 2"/>
          <p:cNvSpPr/>
          <p:nvPr/>
        </p:nvSpPr>
        <p:spPr>
          <a:xfrm>
            <a:off x="4716016" y="260648"/>
            <a:ext cx="1589227" cy="886581"/>
          </a:xfrm>
          <a:prstGeom prst="rightArrow">
            <a:avLst>
              <a:gd name="adj1" fmla="val 50000"/>
              <a:gd name="adj2" fmla="val 50000"/>
            </a:avLst>
          </a:prstGeom>
          <a:solidFill>
            <a:schemeClr val="tx2">
              <a:lumMod val="40000"/>
              <a:lumOff val="60000"/>
            </a:schemeClr>
          </a:solidFill>
        </p:spPr>
        <p:style>
          <a:lnRef idx="0">
            <a:schemeClr val="lt1">
              <a:hueOff val="0"/>
              <a:satOff val="0"/>
              <a:lumOff val="0"/>
              <a:alphaOff val="0"/>
            </a:schemeClr>
          </a:lnRef>
          <a:fillRef idx="3">
            <a:schemeClr val="accent1">
              <a:shade val="80000"/>
              <a:hueOff val="306247"/>
              <a:satOff val="-4392"/>
              <a:lumOff val="25615"/>
              <a:alphaOff val="0"/>
            </a:schemeClr>
          </a:fillRef>
          <a:effectRef idx="2">
            <a:schemeClr val="accent1">
              <a:shade val="80000"/>
              <a:hueOff val="306247"/>
              <a:satOff val="-4392"/>
              <a:lumOff val="25615"/>
              <a:alphaOff val="0"/>
            </a:schemeClr>
          </a:effectRef>
          <a:fontRef idx="minor">
            <a:schemeClr val="lt1"/>
          </a:fontRef>
        </p:style>
      </p:sp>
      <p:sp>
        <p:nvSpPr>
          <p:cNvPr id="27" name="Flecha derecha 2"/>
          <p:cNvSpPr/>
          <p:nvPr/>
        </p:nvSpPr>
        <p:spPr>
          <a:xfrm>
            <a:off x="6871205" y="260648"/>
            <a:ext cx="1589227" cy="886581"/>
          </a:xfrm>
          <a:prstGeom prst="rightArrow">
            <a:avLst>
              <a:gd name="adj1" fmla="val 50000"/>
              <a:gd name="adj2" fmla="val 50000"/>
            </a:avLst>
          </a:prstGeom>
          <a:solidFill>
            <a:schemeClr val="tx2">
              <a:lumMod val="40000"/>
              <a:lumOff val="60000"/>
            </a:schemeClr>
          </a:solidFill>
        </p:spPr>
        <p:style>
          <a:lnRef idx="0">
            <a:schemeClr val="lt1">
              <a:hueOff val="0"/>
              <a:satOff val="0"/>
              <a:lumOff val="0"/>
              <a:alphaOff val="0"/>
            </a:schemeClr>
          </a:lnRef>
          <a:fillRef idx="3">
            <a:schemeClr val="accent1">
              <a:shade val="80000"/>
              <a:hueOff val="306247"/>
              <a:satOff val="-4392"/>
              <a:lumOff val="25615"/>
              <a:alphaOff val="0"/>
            </a:schemeClr>
          </a:fillRef>
          <a:effectRef idx="2">
            <a:schemeClr val="accent1">
              <a:shade val="80000"/>
              <a:hueOff val="306247"/>
              <a:satOff val="-4392"/>
              <a:lumOff val="25615"/>
              <a:alphaOff val="0"/>
            </a:schemeClr>
          </a:effectRef>
          <a:fontRef idx="minor">
            <a:schemeClr val="lt1"/>
          </a:fontRef>
        </p:style>
      </p:sp>
      <p:sp>
        <p:nvSpPr>
          <p:cNvPr id="5" name="Flecha derecha 4"/>
          <p:cNvSpPr/>
          <p:nvPr/>
        </p:nvSpPr>
        <p:spPr>
          <a:xfrm>
            <a:off x="2627784" y="1658417"/>
            <a:ext cx="504056" cy="50405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sz="1400" dirty="0"/>
          </a:p>
        </p:txBody>
      </p:sp>
      <p:sp>
        <p:nvSpPr>
          <p:cNvPr id="22" name="Rectángulo redondeado 21"/>
          <p:cNvSpPr/>
          <p:nvPr/>
        </p:nvSpPr>
        <p:spPr>
          <a:xfrm>
            <a:off x="4103948" y="3832599"/>
            <a:ext cx="2052228" cy="151216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lvl="0" algn="ctr"/>
            <a:r>
              <a:rPr lang="es-ES" sz="1100" dirty="0" smtClean="0"/>
              <a:t>Para </a:t>
            </a:r>
            <a:r>
              <a:rPr lang="es-ES" sz="1100" b="1" dirty="0" smtClean="0"/>
              <a:t>Maestría</a:t>
            </a:r>
            <a:r>
              <a:rPr lang="es-ES" sz="1100" dirty="0" smtClean="0"/>
              <a:t>, se deben proponer </a:t>
            </a:r>
            <a:r>
              <a:rPr lang="es-ES" sz="1100" b="1" dirty="0" smtClean="0"/>
              <a:t>tres sinodales</a:t>
            </a:r>
            <a:r>
              <a:rPr lang="es-ES" sz="1100" dirty="0" smtClean="0"/>
              <a:t>, uno de los cuales puede ser externo a CITRO (Art. 98, Apartado II. Estatuto de los alumnos 2008) </a:t>
            </a:r>
            <a:endParaRPr lang="es-ES" sz="1100" dirty="0"/>
          </a:p>
        </p:txBody>
      </p:sp>
      <p:sp>
        <p:nvSpPr>
          <p:cNvPr id="23" name="Rectángulo redondeado 22"/>
          <p:cNvSpPr/>
          <p:nvPr/>
        </p:nvSpPr>
        <p:spPr>
          <a:xfrm>
            <a:off x="6624228" y="3832599"/>
            <a:ext cx="2052228" cy="151216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lvl="0" algn="ctr"/>
            <a:r>
              <a:rPr lang="es-ES" sz="1100" dirty="0" smtClean="0"/>
              <a:t>Para </a:t>
            </a:r>
            <a:r>
              <a:rPr lang="es-ES" sz="1100" b="1" dirty="0" smtClean="0"/>
              <a:t>Doctorado</a:t>
            </a:r>
            <a:r>
              <a:rPr lang="es-ES" sz="1100" dirty="0" smtClean="0"/>
              <a:t>, se deben proponer </a:t>
            </a:r>
            <a:r>
              <a:rPr lang="es-ES" sz="1100" b="1" dirty="0" smtClean="0"/>
              <a:t>cinco sinodales</a:t>
            </a:r>
            <a:r>
              <a:rPr lang="es-ES" sz="1100" dirty="0" smtClean="0"/>
              <a:t>, dos de los cuales pueden ser externos a CITRO (Art. 98, Apartado III. Estatuto de los alumnos 2008) </a:t>
            </a:r>
            <a:endParaRPr lang="es-ES" sz="1100" dirty="0"/>
          </a:p>
        </p:txBody>
      </p:sp>
      <p:cxnSp>
        <p:nvCxnSpPr>
          <p:cNvPr id="26" name="17 Conector recto de flecha"/>
          <p:cNvCxnSpPr/>
          <p:nvPr/>
        </p:nvCxnSpPr>
        <p:spPr>
          <a:xfrm>
            <a:off x="3779912" y="4266407"/>
            <a:ext cx="216024" cy="0"/>
          </a:xfrm>
          <a:prstGeom prst="straightConnector1">
            <a:avLst/>
          </a:prstGeom>
          <a:ln w="19050">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28" name="Flecha derecha 27"/>
          <p:cNvSpPr/>
          <p:nvPr/>
        </p:nvSpPr>
        <p:spPr>
          <a:xfrm>
            <a:off x="2627784" y="2850154"/>
            <a:ext cx="504056" cy="50405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sz="1400" dirty="0"/>
          </a:p>
        </p:txBody>
      </p:sp>
      <p:sp>
        <p:nvSpPr>
          <p:cNvPr id="29" name="Flecha derecha 28"/>
          <p:cNvSpPr/>
          <p:nvPr/>
        </p:nvSpPr>
        <p:spPr>
          <a:xfrm>
            <a:off x="2627784" y="5733256"/>
            <a:ext cx="504056" cy="50405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sz="1400" dirty="0"/>
          </a:p>
        </p:txBody>
      </p:sp>
      <p:sp>
        <p:nvSpPr>
          <p:cNvPr id="30" name="Rectángulo redondeado 29"/>
          <p:cNvSpPr/>
          <p:nvPr/>
        </p:nvSpPr>
        <p:spPr>
          <a:xfrm>
            <a:off x="3419872" y="5589240"/>
            <a:ext cx="4896544" cy="72008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lvl="0" algn="ctr"/>
            <a:r>
              <a:rPr lang="es-ES" sz="1200" dirty="0"/>
              <a:t>Entrega a la Coordinación de Posgrado su archivo de tesis en formato Word, para su valoración por parte de los sinodales designados (</a:t>
            </a:r>
            <a:r>
              <a:rPr lang="es-ES" sz="1100" dirty="0"/>
              <a:t>Art. 67, Apartados </a:t>
            </a:r>
            <a:r>
              <a:rPr lang="es-ES" sz="1100" dirty="0" smtClean="0"/>
              <a:t>I, </a:t>
            </a:r>
            <a:r>
              <a:rPr lang="es-ES" sz="1100" dirty="0"/>
              <a:t>V y VI</a:t>
            </a:r>
            <a:r>
              <a:rPr lang="es-ES" sz="1100" dirty="0" smtClean="0"/>
              <a:t>. Reglamento </a:t>
            </a:r>
            <a:r>
              <a:rPr lang="es-ES" sz="1100" dirty="0"/>
              <a:t>General de Estudios de Posgrado</a:t>
            </a:r>
            <a:r>
              <a:rPr lang="es-ES" sz="1200" dirty="0"/>
              <a:t>)</a:t>
            </a:r>
          </a:p>
        </p:txBody>
      </p:sp>
      <p:cxnSp>
        <p:nvCxnSpPr>
          <p:cNvPr id="20" name="Conector recto 19"/>
          <p:cNvCxnSpPr/>
          <p:nvPr/>
        </p:nvCxnSpPr>
        <p:spPr>
          <a:xfrm>
            <a:off x="3779912" y="3618335"/>
            <a:ext cx="0" cy="648072"/>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2" name="17 Conector recto de flecha"/>
          <p:cNvCxnSpPr/>
          <p:nvPr/>
        </p:nvCxnSpPr>
        <p:spPr>
          <a:xfrm>
            <a:off x="6300192" y="4293096"/>
            <a:ext cx="216024" cy="0"/>
          </a:xfrm>
          <a:prstGeom prst="straightConnector1">
            <a:avLst/>
          </a:prstGeom>
          <a:ln w="1905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33" name="Conector recto 32"/>
          <p:cNvCxnSpPr/>
          <p:nvPr/>
        </p:nvCxnSpPr>
        <p:spPr>
          <a:xfrm>
            <a:off x="6300192" y="3645024"/>
            <a:ext cx="0" cy="648072"/>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34" name="Abrir llave 33"/>
          <p:cNvSpPr/>
          <p:nvPr/>
        </p:nvSpPr>
        <p:spPr>
          <a:xfrm>
            <a:off x="1907134" y="1700808"/>
            <a:ext cx="432618" cy="4248472"/>
          </a:xfrm>
          <a:prstGeom prst="leftBrace">
            <a:avLst/>
          </a:prstGeom>
          <a:ln>
            <a:solidFill>
              <a:schemeClr val="tx2"/>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Tree>
    <p:extLst>
      <p:ext uri="{BB962C8B-B14F-4D97-AF65-F5344CB8AC3E}">
        <p14:creationId xmlns:p14="http://schemas.microsoft.com/office/powerpoint/2010/main" val="248931623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redondeado 14"/>
          <p:cNvSpPr/>
          <p:nvPr/>
        </p:nvSpPr>
        <p:spPr>
          <a:xfrm>
            <a:off x="179512" y="1364482"/>
            <a:ext cx="8856984" cy="5232870"/>
          </a:xfrm>
          <a:prstGeom prst="roundRect">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smtClean="0">
              <a:latin typeface="Tw Cen MT"/>
              <a:cs typeface="Tw Cen MT"/>
            </a:endParaRPr>
          </a:p>
          <a:p>
            <a:pPr algn="ctr"/>
            <a:endParaRPr lang="es-ES" dirty="0" smtClean="0">
              <a:latin typeface="Tw Cen MT"/>
              <a:cs typeface="Tw Cen MT"/>
            </a:endParaRPr>
          </a:p>
        </p:txBody>
      </p:sp>
      <p:sp>
        <p:nvSpPr>
          <p:cNvPr id="2" name="Rectángulo redondeado 8"/>
          <p:cNvSpPr/>
          <p:nvPr/>
        </p:nvSpPr>
        <p:spPr>
          <a:xfrm>
            <a:off x="2652876" y="2779341"/>
            <a:ext cx="5807555" cy="1729779"/>
          </a:xfrm>
          <a:prstGeom prst="roundRect">
            <a:avLst/>
          </a:prstGeom>
          <a:ln>
            <a:prstDash val="solid"/>
          </a:ln>
        </p:spPr>
        <p:style>
          <a:lnRef idx="1">
            <a:schemeClr val="accent1"/>
          </a:lnRef>
          <a:fillRef idx="2">
            <a:schemeClr val="accent1"/>
          </a:fillRef>
          <a:effectRef idx="1">
            <a:schemeClr val="accent1"/>
          </a:effectRef>
          <a:fontRef idx="minor">
            <a:schemeClr val="dk1"/>
          </a:fontRef>
        </p:style>
        <p:txBody>
          <a:bodyPr rtlCol="0" anchor="ctr"/>
          <a:lstStyle/>
          <a:p>
            <a:pPr lvl="0" algn="just"/>
            <a:r>
              <a:rPr lang="es-ES" sz="1400" dirty="0" smtClean="0"/>
              <a:t>En caso de que vaya a comenzar su proceso de titulación después de los seis meses inmediatos al término de su plan de estudios (Art. 69 Reglamento General de Estudios de Posgrado), debe solicitar al H. Consejo Técnico una concesión de prórroga por vencimiento de plazo</a:t>
            </a:r>
            <a:endParaRPr lang="es-ES" sz="1400" dirty="0"/>
          </a:p>
        </p:txBody>
      </p:sp>
      <p:sp>
        <p:nvSpPr>
          <p:cNvPr id="3" name="Rectángulo 2"/>
          <p:cNvSpPr/>
          <p:nvPr/>
        </p:nvSpPr>
        <p:spPr>
          <a:xfrm>
            <a:off x="826327" y="2823319"/>
            <a:ext cx="535648" cy="923330"/>
          </a:xfrm>
          <a:prstGeom prst="rect">
            <a:avLst/>
          </a:prstGeom>
          <a:noFill/>
        </p:spPr>
        <p:txBody>
          <a:bodyPr wrap="none" lIns="91440" tIns="45720" rIns="91440" bIns="45720">
            <a:spAutoFit/>
          </a:bodyPr>
          <a:lstStyle/>
          <a:p>
            <a:pPr algn="ctr"/>
            <a:r>
              <a:rPr lang="es-ES_tradnl" sz="5400" b="1" dirty="0" smtClean="0"/>
              <a:t>1</a:t>
            </a:r>
            <a:endParaRPr lang="es-ES_tradnl" sz="5400" b="1" dirty="0"/>
          </a:p>
        </p:txBody>
      </p:sp>
      <p:sp>
        <p:nvSpPr>
          <p:cNvPr id="4" name="Rectángulo redondeado 3"/>
          <p:cNvSpPr/>
          <p:nvPr/>
        </p:nvSpPr>
        <p:spPr>
          <a:xfrm>
            <a:off x="467544" y="4005064"/>
            <a:ext cx="1224136" cy="648072"/>
          </a:xfrm>
          <a:prstGeom prst="roundRect">
            <a:avLst/>
          </a:prstGeom>
          <a:noFill/>
          <a:ln>
            <a:solidFill>
              <a:schemeClr val="tx2"/>
            </a:solidFill>
          </a:ln>
        </p:spPr>
        <p:style>
          <a:lnRef idx="3">
            <a:schemeClr val="lt1"/>
          </a:lnRef>
          <a:fillRef idx="1">
            <a:schemeClr val="accent1"/>
          </a:fillRef>
          <a:effectRef idx="1">
            <a:schemeClr val="accent1"/>
          </a:effectRef>
          <a:fontRef idx="minor">
            <a:schemeClr val="lt1"/>
          </a:fontRef>
        </p:style>
        <p:txBody>
          <a:bodyPr rtlCol="0" anchor="ctr"/>
          <a:lstStyle/>
          <a:p>
            <a:pPr algn="ctr"/>
            <a:r>
              <a:rPr lang="es-ES" dirty="0" smtClean="0">
                <a:solidFill>
                  <a:schemeClr val="tx1"/>
                </a:solidFill>
              </a:rPr>
              <a:t>El alumno</a:t>
            </a:r>
            <a:endParaRPr lang="es-ES" dirty="0">
              <a:solidFill>
                <a:schemeClr val="tx1"/>
              </a:solidFill>
            </a:endParaRPr>
          </a:p>
        </p:txBody>
      </p:sp>
      <p:sp>
        <p:nvSpPr>
          <p:cNvPr id="5" name="Abrir llave 4"/>
          <p:cNvSpPr/>
          <p:nvPr/>
        </p:nvSpPr>
        <p:spPr>
          <a:xfrm>
            <a:off x="1907134" y="1700808"/>
            <a:ext cx="432618" cy="4248472"/>
          </a:xfrm>
          <a:prstGeom prst="leftBrace">
            <a:avLst/>
          </a:prstGeom>
          <a:ln>
            <a:solidFill>
              <a:schemeClr val="tx2"/>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grpSp>
        <p:nvGrpSpPr>
          <p:cNvPr id="6" name="Agrupar 5"/>
          <p:cNvGrpSpPr/>
          <p:nvPr/>
        </p:nvGrpSpPr>
        <p:grpSpPr>
          <a:xfrm>
            <a:off x="539552" y="260648"/>
            <a:ext cx="1589227" cy="886581"/>
            <a:chOff x="4506772" y="3577920"/>
            <a:chExt cx="1589227" cy="886581"/>
          </a:xfrm>
        </p:grpSpPr>
        <p:sp>
          <p:nvSpPr>
            <p:cNvPr id="7" name="Flecha derecha 6"/>
            <p:cNvSpPr/>
            <p:nvPr/>
          </p:nvSpPr>
          <p:spPr>
            <a:xfrm>
              <a:off x="4506772" y="3577920"/>
              <a:ext cx="1589227" cy="886581"/>
            </a:xfrm>
            <a:prstGeom prst="rightArrow">
              <a:avLst>
                <a:gd name="adj1" fmla="val 50000"/>
                <a:gd name="adj2" fmla="val 50000"/>
              </a:avLst>
            </a:prstGeom>
          </p:spPr>
          <p:style>
            <a:lnRef idx="0">
              <a:schemeClr val="lt1">
                <a:hueOff val="0"/>
                <a:satOff val="0"/>
                <a:lumOff val="0"/>
                <a:alphaOff val="0"/>
              </a:schemeClr>
            </a:lnRef>
            <a:fillRef idx="3">
              <a:schemeClr val="accent1">
                <a:shade val="80000"/>
                <a:hueOff val="306247"/>
                <a:satOff val="-4392"/>
                <a:lumOff val="25615"/>
                <a:alphaOff val="0"/>
              </a:schemeClr>
            </a:fillRef>
            <a:effectRef idx="2">
              <a:schemeClr val="accent1">
                <a:shade val="80000"/>
                <a:hueOff val="306247"/>
                <a:satOff val="-4392"/>
                <a:lumOff val="25615"/>
                <a:alphaOff val="0"/>
              </a:schemeClr>
            </a:effectRef>
            <a:fontRef idx="minor">
              <a:schemeClr val="lt1"/>
            </a:fontRef>
          </p:style>
        </p:sp>
        <p:sp>
          <p:nvSpPr>
            <p:cNvPr id="8" name="Flecha derecha 4"/>
            <p:cNvSpPr/>
            <p:nvPr/>
          </p:nvSpPr>
          <p:spPr>
            <a:xfrm>
              <a:off x="4506772" y="3799565"/>
              <a:ext cx="1367582" cy="44329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254000" bIns="140745" numCol="1" spcCol="1270" anchor="ctr" anchorCtr="0">
              <a:noAutofit/>
            </a:bodyPr>
            <a:lstStyle/>
            <a:p>
              <a:pPr lvl="0" algn="l" defTabSz="977900">
                <a:lnSpc>
                  <a:spcPct val="90000"/>
                </a:lnSpc>
                <a:spcBef>
                  <a:spcPct val="0"/>
                </a:spcBef>
                <a:spcAft>
                  <a:spcPct val="35000"/>
                </a:spcAft>
              </a:pPr>
              <a:r>
                <a:rPr lang="es-ES" sz="2000" kern="1200" cap="small" dirty="0" smtClean="0">
                  <a:latin typeface="Tw Cen MT"/>
                  <a:cs typeface="Tw Cen MT"/>
                </a:rPr>
                <a:t>Titulación</a:t>
              </a:r>
              <a:endParaRPr lang="es-ES" sz="2000" kern="1200" cap="small" dirty="0">
                <a:latin typeface="Tw Cen MT"/>
                <a:cs typeface="Tw Cen MT"/>
              </a:endParaRPr>
            </a:p>
          </p:txBody>
        </p:sp>
      </p:grpSp>
      <p:sp>
        <p:nvSpPr>
          <p:cNvPr id="9" name="Flecha derecha 2"/>
          <p:cNvSpPr/>
          <p:nvPr/>
        </p:nvSpPr>
        <p:spPr>
          <a:xfrm>
            <a:off x="2622733" y="260648"/>
            <a:ext cx="1589227" cy="886581"/>
          </a:xfrm>
          <a:prstGeom prst="rightArrow">
            <a:avLst>
              <a:gd name="adj1" fmla="val 50000"/>
              <a:gd name="adj2" fmla="val 50000"/>
            </a:avLst>
          </a:prstGeom>
          <a:solidFill>
            <a:schemeClr val="tx2">
              <a:lumMod val="40000"/>
              <a:lumOff val="60000"/>
            </a:schemeClr>
          </a:solidFill>
        </p:spPr>
        <p:style>
          <a:lnRef idx="0">
            <a:schemeClr val="lt1">
              <a:hueOff val="0"/>
              <a:satOff val="0"/>
              <a:lumOff val="0"/>
              <a:alphaOff val="0"/>
            </a:schemeClr>
          </a:lnRef>
          <a:fillRef idx="3">
            <a:schemeClr val="accent1">
              <a:shade val="80000"/>
              <a:hueOff val="306247"/>
              <a:satOff val="-4392"/>
              <a:lumOff val="25615"/>
              <a:alphaOff val="0"/>
            </a:schemeClr>
          </a:fillRef>
          <a:effectRef idx="2">
            <a:schemeClr val="accent1">
              <a:shade val="80000"/>
              <a:hueOff val="306247"/>
              <a:satOff val="-4392"/>
              <a:lumOff val="25615"/>
              <a:alphaOff val="0"/>
            </a:schemeClr>
          </a:effectRef>
          <a:fontRef idx="minor">
            <a:schemeClr val="lt1"/>
          </a:fontRef>
        </p:style>
      </p:sp>
      <p:sp>
        <p:nvSpPr>
          <p:cNvPr id="10" name="Flecha derecha 2"/>
          <p:cNvSpPr/>
          <p:nvPr/>
        </p:nvSpPr>
        <p:spPr>
          <a:xfrm>
            <a:off x="4716016" y="260648"/>
            <a:ext cx="1589227" cy="886581"/>
          </a:xfrm>
          <a:prstGeom prst="rightArrow">
            <a:avLst>
              <a:gd name="adj1" fmla="val 50000"/>
              <a:gd name="adj2" fmla="val 50000"/>
            </a:avLst>
          </a:prstGeom>
          <a:solidFill>
            <a:schemeClr val="tx2">
              <a:lumMod val="40000"/>
              <a:lumOff val="60000"/>
            </a:schemeClr>
          </a:solidFill>
        </p:spPr>
        <p:style>
          <a:lnRef idx="0">
            <a:schemeClr val="lt1">
              <a:hueOff val="0"/>
              <a:satOff val="0"/>
              <a:lumOff val="0"/>
              <a:alphaOff val="0"/>
            </a:schemeClr>
          </a:lnRef>
          <a:fillRef idx="3">
            <a:schemeClr val="accent1">
              <a:shade val="80000"/>
              <a:hueOff val="306247"/>
              <a:satOff val="-4392"/>
              <a:lumOff val="25615"/>
              <a:alphaOff val="0"/>
            </a:schemeClr>
          </a:fillRef>
          <a:effectRef idx="2">
            <a:schemeClr val="accent1">
              <a:shade val="80000"/>
              <a:hueOff val="306247"/>
              <a:satOff val="-4392"/>
              <a:lumOff val="25615"/>
              <a:alphaOff val="0"/>
            </a:schemeClr>
          </a:effectRef>
          <a:fontRef idx="minor">
            <a:schemeClr val="lt1"/>
          </a:fontRef>
        </p:style>
      </p:sp>
      <p:sp>
        <p:nvSpPr>
          <p:cNvPr id="11" name="Flecha derecha 2"/>
          <p:cNvSpPr/>
          <p:nvPr/>
        </p:nvSpPr>
        <p:spPr>
          <a:xfrm>
            <a:off x="6871205" y="260648"/>
            <a:ext cx="1589227" cy="886581"/>
          </a:xfrm>
          <a:prstGeom prst="rightArrow">
            <a:avLst>
              <a:gd name="adj1" fmla="val 50000"/>
              <a:gd name="adj2" fmla="val 50000"/>
            </a:avLst>
          </a:prstGeom>
          <a:solidFill>
            <a:schemeClr val="tx2">
              <a:lumMod val="40000"/>
              <a:lumOff val="60000"/>
            </a:schemeClr>
          </a:solidFill>
        </p:spPr>
        <p:style>
          <a:lnRef idx="0">
            <a:schemeClr val="lt1">
              <a:hueOff val="0"/>
              <a:satOff val="0"/>
              <a:lumOff val="0"/>
              <a:alphaOff val="0"/>
            </a:schemeClr>
          </a:lnRef>
          <a:fillRef idx="3">
            <a:schemeClr val="accent1">
              <a:shade val="80000"/>
              <a:hueOff val="306247"/>
              <a:satOff val="-4392"/>
              <a:lumOff val="25615"/>
              <a:alphaOff val="0"/>
            </a:schemeClr>
          </a:fillRef>
          <a:effectRef idx="2">
            <a:schemeClr val="accent1">
              <a:shade val="80000"/>
              <a:hueOff val="306247"/>
              <a:satOff val="-4392"/>
              <a:lumOff val="25615"/>
              <a:alphaOff val="0"/>
            </a:schemeClr>
          </a:effectRef>
          <a:fontRef idx="minor">
            <a:schemeClr val="lt1"/>
          </a:fontRef>
        </p:style>
      </p:sp>
      <p:sp>
        <p:nvSpPr>
          <p:cNvPr id="12" name="Rectángulo redondeado 8"/>
          <p:cNvSpPr/>
          <p:nvPr/>
        </p:nvSpPr>
        <p:spPr>
          <a:xfrm>
            <a:off x="2622732" y="4797152"/>
            <a:ext cx="5837699" cy="864096"/>
          </a:xfrm>
          <a:prstGeom prst="roundRect">
            <a:avLst/>
          </a:prstGeom>
          <a:ln>
            <a:prstDash val="solid"/>
          </a:ln>
        </p:spPr>
        <p:style>
          <a:lnRef idx="1">
            <a:schemeClr val="accent1"/>
          </a:lnRef>
          <a:fillRef idx="2">
            <a:schemeClr val="accent1"/>
          </a:fillRef>
          <a:effectRef idx="1">
            <a:schemeClr val="accent1"/>
          </a:effectRef>
          <a:fontRef idx="minor">
            <a:schemeClr val="dk1"/>
          </a:fontRef>
        </p:style>
        <p:txBody>
          <a:bodyPr rtlCol="0" anchor="ctr"/>
          <a:lstStyle/>
          <a:p>
            <a:pPr lvl="0" algn="just"/>
            <a:r>
              <a:rPr lang="es-ES" sz="1400" dirty="0" smtClean="0"/>
              <a:t>En ningún caso el Director de tesis, el tutor académico y el asesor podrán ser parte de los sinodales que conformarán el Jurado examinador (Art</a:t>
            </a:r>
            <a:r>
              <a:rPr lang="es-ES" sz="1400" dirty="0"/>
              <a:t>. 69 Reglamento General de Estudios de Posgrado)</a:t>
            </a:r>
            <a:endParaRPr lang="es-ES" sz="1400" dirty="0" smtClean="0"/>
          </a:p>
        </p:txBody>
      </p:sp>
      <p:sp>
        <p:nvSpPr>
          <p:cNvPr id="14" name="Rectángulo redondeado 13"/>
          <p:cNvSpPr/>
          <p:nvPr/>
        </p:nvSpPr>
        <p:spPr>
          <a:xfrm>
            <a:off x="2652876" y="1990510"/>
            <a:ext cx="2592288" cy="500799"/>
          </a:xfrm>
          <a:prstGeom prst="roundRect">
            <a:avLst/>
          </a:prstGeom>
          <a:noFill/>
          <a:ln>
            <a:noFill/>
            <a:prstDash val="lgDash"/>
          </a:ln>
        </p:spPr>
        <p:style>
          <a:lnRef idx="1">
            <a:schemeClr val="accent1"/>
          </a:lnRef>
          <a:fillRef idx="2">
            <a:schemeClr val="accent1"/>
          </a:fillRef>
          <a:effectRef idx="1">
            <a:schemeClr val="accent1"/>
          </a:effectRef>
          <a:fontRef idx="minor">
            <a:schemeClr val="dk1"/>
          </a:fontRef>
        </p:style>
        <p:txBody>
          <a:bodyPr rtlCol="0" anchor="ctr"/>
          <a:lstStyle/>
          <a:p>
            <a:pPr lvl="0"/>
            <a:r>
              <a:rPr lang="es-ES" b="1" dirty="0" smtClean="0"/>
              <a:t>IMPORTANTE</a:t>
            </a:r>
            <a:endParaRPr lang="es-ES" b="1" dirty="0"/>
          </a:p>
        </p:txBody>
      </p:sp>
    </p:spTree>
    <p:extLst>
      <p:ext uri="{BB962C8B-B14F-4D97-AF65-F5344CB8AC3E}">
        <p14:creationId xmlns:p14="http://schemas.microsoft.com/office/powerpoint/2010/main" val="2336583034"/>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ángulo redondeado 22"/>
          <p:cNvSpPr/>
          <p:nvPr/>
        </p:nvSpPr>
        <p:spPr>
          <a:xfrm>
            <a:off x="6084168" y="1364482"/>
            <a:ext cx="2952328" cy="5232870"/>
          </a:xfrm>
          <a:prstGeom prst="roundRect">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smtClean="0">
              <a:latin typeface="Tw Cen MT"/>
              <a:cs typeface="Tw Cen MT"/>
            </a:endParaRPr>
          </a:p>
          <a:p>
            <a:pPr algn="ctr"/>
            <a:endParaRPr lang="es-ES" dirty="0" smtClean="0">
              <a:latin typeface="Tw Cen MT"/>
              <a:cs typeface="Tw Cen MT"/>
            </a:endParaRPr>
          </a:p>
        </p:txBody>
      </p:sp>
      <p:sp>
        <p:nvSpPr>
          <p:cNvPr id="22" name="Rectángulo redondeado 21"/>
          <p:cNvSpPr/>
          <p:nvPr/>
        </p:nvSpPr>
        <p:spPr>
          <a:xfrm>
            <a:off x="3419872" y="1364482"/>
            <a:ext cx="2448272" cy="5232870"/>
          </a:xfrm>
          <a:prstGeom prst="roundRect">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smtClean="0">
              <a:latin typeface="Tw Cen MT"/>
              <a:cs typeface="Tw Cen MT"/>
            </a:endParaRPr>
          </a:p>
          <a:p>
            <a:pPr algn="ctr"/>
            <a:endParaRPr lang="es-ES" dirty="0" smtClean="0">
              <a:latin typeface="Tw Cen MT"/>
              <a:cs typeface="Tw Cen MT"/>
            </a:endParaRPr>
          </a:p>
        </p:txBody>
      </p:sp>
      <p:sp>
        <p:nvSpPr>
          <p:cNvPr id="21" name="Rectángulo redondeado 20"/>
          <p:cNvSpPr/>
          <p:nvPr/>
        </p:nvSpPr>
        <p:spPr>
          <a:xfrm>
            <a:off x="395536" y="1364482"/>
            <a:ext cx="2592288" cy="5232870"/>
          </a:xfrm>
          <a:prstGeom prst="roundRect">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smtClean="0">
              <a:latin typeface="Tw Cen MT"/>
              <a:cs typeface="Tw Cen MT"/>
            </a:endParaRPr>
          </a:p>
          <a:p>
            <a:pPr algn="ctr"/>
            <a:endParaRPr lang="es-ES" dirty="0" smtClean="0">
              <a:latin typeface="Tw Cen MT"/>
              <a:cs typeface="Tw Cen MT"/>
            </a:endParaRPr>
          </a:p>
        </p:txBody>
      </p:sp>
      <p:sp>
        <p:nvSpPr>
          <p:cNvPr id="3" name="Rectángulo redondeado 2"/>
          <p:cNvSpPr/>
          <p:nvPr/>
        </p:nvSpPr>
        <p:spPr>
          <a:xfrm>
            <a:off x="611560" y="2192090"/>
            <a:ext cx="2160240" cy="792088"/>
          </a:xfrm>
          <a:prstGeom prst="roundRect">
            <a:avLst/>
          </a:prstGeom>
          <a:noFill/>
          <a:ln>
            <a:solidFill>
              <a:schemeClr val="tx2"/>
            </a:solidFill>
          </a:ln>
        </p:spPr>
        <p:style>
          <a:lnRef idx="3">
            <a:schemeClr val="lt1"/>
          </a:lnRef>
          <a:fillRef idx="1">
            <a:schemeClr val="accent1"/>
          </a:fillRef>
          <a:effectRef idx="1">
            <a:schemeClr val="accent1"/>
          </a:effectRef>
          <a:fontRef idx="minor">
            <a:schemeClr val="lt1"/>
          </a:fontRef>
        </p:style>
        <p:txBody>
          <a:bodyPr rtlCol="0" anchor="ctr"/>
          <a:lstStyle/>
          <a:p>
            <a:pPr algn="ctr"/>
            <a:r>
              <a:rPr lang="es-ES" dirty="0" smtClean="0">
                <a:solidFill>
                  <a:schemeClr val="tx1"/>
                </a:solidFill>
              </a:rPr>
              <a:t>La Coordinación de Posgrado</a:t>
            </a:r>
            <a:endParaRPr lang="es-ES" dirty="0">
              <a:solidFill>
                <a:schemeClr val="tx1"/>
              </a:solidFill>
            </a:endParaRPr>
          </a:p>
        </p:txBody>
      </p:sp>
      <p:sp>
        <p:nvSpPr>
          <p:cNvPr id="4" name="Rectángulo redondeado 3"/>
          <p:cNvSpPr/>
          <p:nvPr/>
        </p:nvSpPr>
        <p:spPr>
          <a:xfrm>
            <a:off x="683568" y="3284984"/>
            <a:ext cx="2016224" cy="259228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lvl="0" algn="ctr"/>
            <a:r>
              <a:rPr lang="es-ES" sz="1400" dirty="0" smtClean="0"/>
              <a:t>Somete a consideración de la Coordinación General de CITRO la solicitud del alumno para la designación de los sinodales (</a:t>
            </a:r>
            <a:r>
              <a:rPr lang="es-ES" sz="1200" dirty="0" smtClean="0"/>
              <a:t>Art. 67, Apartado III. Reglamento General de Estudios de Posgrado</a:t>
            </a:r>
            <a:r>
              <a:rPr lang="es-ES" sz="1400" dirty="0" smtClean="0"/>
              <a:t>)</a:t>
            </a:r>
            <a:endParaRPr lang="es-ES" sz="1400" dirty="0"/>
          </a:p>
        </p:txBody>
      </p:sp>
      <p:sp>
        <p:nvSpPr>
          <p:cNvPr id="6" name="Rectángulo redondeado 5"/>
          <p:cNvSpPr/>
          <p:nvPr/>
        </p:nvSpPr>
        <p:spPr>
          <a:xfrm>
            <a:off x="3635896" y="2204864"/>
            <a:ext cx="1958978" cy="792088"/>
          </a:xfrm>
          <a:prstGeom prst="roundRect">
            <a:avLst/>
          </a:prstGeom>
          <a:noFill/>
          <a:ln>
            <a:solidFill>
              <a:schemeClr val="tx2"/>
            </a:solidFill>
          </a:ln>
        </p:spPr>
        <p:style>
          <a:lnRef idx="3">
            <a:schemeClr val="lt1"/>
          </a:lnRef>
          <a:fillRef idx="1">
            <a:schemeClr val="accent1"/>
          </a:fillRef>
          <a:effectRef idx="1">
            <a:schemeClr val="accent1"/>
          </a:effectRef>
          <a:fontRef idx="minor">
            <a:schemeClr val="lt1"/>
          </a:fontRef>
        </p:style>
        <p:txBody>
          <a:bodyPr rtlCol="0" anchor="ctr"/>
          <a:lstStyle/>
          <a:p>
            <a:pPr algn="ctr"/>
            <a:r>
              <a:rPr lang="es-ES" dirty="0" smtClean="0">
                <a:solidFill>
                  <a:schemeClr val="tx1"/>
                </a:solidFill>
              </a:rPr>
              <a:t>La Coordinación General</a:t>
            </a:r>
            <a:endParaRPr lang="es-ES" dirty="0">
              <a:solidFill>
                <a:schemeClr val="tx1"/>
              </a:solidFill>
            </a:endParaRPr>
          </a:p>
        </p:txBody>
      </p:sp>
      <p:sp>
        <p:nvSpPr>
          <p:cNvPr id="7" name="Rectángulo redondeado 6"/>
          <p:cNvSpPr/>
          <p:nvPr/>
        </p:nvSpPr>
        <p:spPr>
          <a:xfrm>
            <a:off x="3635896" y="3284984"/>
            <a:ext cx="2088232" cy="302433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s-ES" sz="1400" dirty="0" smtClean="0"/>
              <a:t>Designa a los sinodales que revisarán la tesis, haciéndoles llegar su oficio de asignación así como el documento final de la tesis a evaluar en formato Word </a:t>
            </a:r>
            <a:r>
              <a:rPr lang="es-ES" sz="1600" dirty="0"/>
              <a:t>(</a:t>
            </a:r>
            <a:r>
              <a:rPr lang="es-ES" sz="1200" dirty="0"/>
              <a:t>Art. 67, Apartado III. Reglamento General de Estudios de Posgrado</a:t>
            </a:r>
            <a:r>
              <a:rPr lang="es-ES" sz="1600" dirty="0"/>
              <a:t>)</a:t>
            </a:r>
          </a:p>
          <a:p>
            <a:pPr lvl="0" algn="ctr"/>
            <a:endParaRPr lang="es-ES" sz="1400" dirty="0"/>
          </a:p>
        </p:txBody>
      </p:sp>
      <p:grpSp>
        <p:nvGrpSpPr>
          <p:cNvPr id="8" name="Agrupar 7"/>
          <p:cNvGrpSpPr/>
          <p:nvPr/>
        </p:nvGrpSpPr>
        <p:grpSpPr>
          <a:xfrm>
            <a:off x="539552" y="188640"/>
            <a:ext cx="1589227" cy="886581"/>
            <a:chOff x="4506772" y="3577920"/>
            <a:chExt cx="1589227" cy="886581"/>
          </a:xfrm>
        </p:grpSpPr>
        <p:sp>
          <p:nvSpPr>
            <p:cNvPr id="9" name="Flecha derecha 8"/>
            <p:cNvSpPr/>
            <p:nvPr/>
          </p:nvSpPr>
          <p:spPr>
            <a:xfrm>
              <a:off x="4506772" y="3577920"/>
              <a:ext cx="1589227" cy="886581"/>
            </a:xfrm>
            <a:prstGeom prst="rightArrow">
              <a:avLst>
                <a:gd name="adj1" fmla="val 50000"/>
                <a:gd name="adj2" fmla="val 50000"/>
              </a:avLst>
            </a:prstGeom>
          </p:spPr>
          <p:style>
            <a:lnRef idx="0">
              <a:schemeClr val="lt1">
                <a:hueOff val="0"/>
                <a:satOff val="0"/>
                <a:lumOff val="0"/>
                <a:alphaOff val="0"/>
              </a:schemeClr>
            </a:lnRef>
            <a:fillRef idx="3">
              <a:schemeClr val="accent1">
                <a:shade val="80000"/>
                <a:hueOff val="306247"/>
                <a:satOff val="-4392"/>
                <a:lumOff val="25615"/>
                <a:alphaOff val="0"/>
              </a:schemeClr>
            </a:fillRef>
            <a:effectRef idx="2">
              <a:schemeClr val="accent1">
                <a:shade val="80000"/>
                <a:hueOff val="306247"/>
                <a:satOff val="-4392"/>
                <a:lumOff val="25615"/>
                <a:alphaOff val="0"/>
              </a:schemeClr>
            </a:effectRef>
            <a:fontRef idx="minor">
              <a:schemeClr val="lt1"/>
            </a:fontRef>
          </p:style>
        </p:sp>
        <p:sp>
          <p:nvSpPr>
            <p:cNvPr id="10" name="Flecha derecha 4"/>
            <p:cNvSpPr/>
            <p:nvPr/>
          </p:nvSpPr>
          <p:spPr>
            <a:xfrm>
              <a:off x="4506772" y="3799565"/>
              <a:ext cx="1367582" cy="44329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254000" bIns="140745" numCol="1" spcCol="1270" anchor="ctr" anchorCtr="0">
              <a:noAutofit/>
            </a:bodyPr>
            <a:lstStyle/>
            <a:p>
              <a:pPr lvl="0" algn="l" defTabSz="977900">
                <a:lnSpc>
                  <a:spcPct val="90000"/>
                </a:lnSpc>
                <a:spcBef>
                  <a:spcPct val="0"/>
                </a:spcBef>
                <a:spcAft>
                  <a:spcPct val="35000"/>
                </a:spcAft>
              </a:pPr>
              <a:r>
                <a:rPr lang="es-ES" sz="2000" kern="1200" cap="small" dirty="0" smtClean="0">
                  <a:latin typeface="Tw Cen MT"/>
                  <a:cs typeface="Tw Cen MT"/>
                </a:rPr>
                <a:t>Titulación</a:t>
              </a:r>
              <a:endParaRPr lang="es-ES" sz="2000" kern="1200" cap="small" dirty="0">
                <a:latin typeface="Tw Cen MT"/>
                <a:cs typeface="Tw Cen MT"/>
              </a:endParaRPr>
            </a:p>
          </p:txBody>
        </p:sp>
      </p:grpSp>
      <p:sp>
        <p:nvSpPr>
          <p:cNvPr id="11" name="Flecha derecha 2"/>
          <p:cNvSpPr/>
          <p:nvPr/>
        </p:nvSpPr>
        <p:spPr>
          <a:xfrm>
            <a:off x="2622733" y="188640"/>
            <a:ext cx="1589227" cy="886581"/>
          </a:xfrm>
          <a:prstGeom prst="rightArrow">
            <a:avLst>
              <a:gd name="adj1" fmla="val 50000"/>
              <a:gd name="adj2" fmla="val 50000"/>
            </a:avLst>
          </a:prstGeom>
          <a:solidFill>
            <a:schemeClr val="tx2">
              <a:lumMod val="40000"/>
              <a:lumOff val="60000"/>
            </a:schemeClr>
          </a:solidFill>
        </p:spPr>
        <p:style>
          <a:lnRef idx="0">
            <a:schemeClr val="lt1">
              <a:hueOff val="0"/>
              <a:satOff val="0"/>
              <a:lumOff val="0"/>
              <a:alphaOff val="0"/>
            </a:schemeClr>
          </a:lnRef>
          <a:fillRef idx="3">
            <a:schemeClr val="accent1">
              <a:shade val="80000"/>
              <a:hueOff val="306247"/>
              <a:satOff val="-4392"/>
              <a:lumOff val="25615"/>
              <a:alphaOff val="0"/>
            </a:schemeClr>
          </a:fillRef>
          <a:effectRef idx="2">
            <a:schemeClr val="accent1">
              <a:shade val="80000"/>
              <a:hueOff val="306247"/>
              <a:satOff val="-4392"/>
              <a:lumOff val="25615"/>
              <a:alphaOff val="0"/>
            </a:schemeClr>
          </a:effectRef>
          <a:fontRef idx="minor">
            <a:schemeClr val="lt1"/>
          </a:fontRef>
        </p:style>
      </p:sp>
      <p:sp>
        <p:nvSpPr>
          <p:cNvPr id="12" name="Flecha derecha 2"/>
          <p:cNvSpPr/>
          <p:nvPr/>
        </p:nvSpPr>
        <p:spPr>
          <a:xfrm>
            <a:off x="4716016" y="188640"/>
            <a:ext cx="1589227" cy="886581"/>
          </a:xfrm>
          <a:prstGeom prst="rightArrow">
            <a:avLst>
              <a:gd name="adj1" fmla="val 50000"/>
              <a:gd name="adj2" fmla="val 50000"/>
            </a:avLst>
          </a:prstGeom>
          <a:solidFill>
            <a:schemeClr val="tx2">
              <a:lumMod val="40000"/>
              <a:lumOff val="60000"/>
            </a:schemeClr>
          </a:solidFill>
        </p:spPr>
        <p:style>
          <a:lnRef idx="0">
            <a:schemeClr val="lt1">
              <a:hueOff val="0"/>
              <a:satOff val="0"/>
              <a:lumOff val="0"/>
              <a:alphaOff val="0"/>
            </a:schemeClr>
          </a:lnRef>
          <a:fillRef idx="3">
            <a:schemeClr val="accent1">
              <a:shade val="80000"/>
              <a:hueOff val="306247"/>
              <a:satOff val="-4392"/>
              <a:lumOff val="25615"/>
              <a:alphaOff val="0"/>
            </a:schemeClr>
          </a:fillRef>
          <a:effectRef idx="2">
            <a:schemeClr val="accent1">
              <a:shade val="80000"/>
              <a:hueOff val="306247"/>
              <a:satOff val="-4392"/>
              <a:lumOff val="25615"/>
              <a:alphaOff val="0"/>
            </a:schemeClr>
          </a:effectRef>
          <a:fontRef idx="minor">
            <a:schemeClr val="lt1"/>
          </a:fontRef>
        </p:style>
      </p:sp>
      <p:sp>
        <p:nvSpPr>
          <p:cNvPr id="13" name="Flecha derecha 2"/>
          <p:cNvSpPr/>
          <p:nvPr/>
        </p:nvSpPr>
        <p:spPr>
          <a:xfrm>
            <a:off x="6871205" y="188640"/>
            <a:ext cx="1589227" cy="886581"/>
          </a:xfrm>
          <a:prstGeom prst="rightArrow">
            <a:avLst>
              <a:gd name="adj1" fmla="val 50000"/>
              <a:gd name="adj2" fmla="val 50000"/>
            </a:avLst>
          </a:prstGeom>
          <a:solidFill>
            <a:schemeClr val="tx2">
              <a:lumMod val="40000"/>
              <a:lumOff val="60000"/>
            </a:schemeClr>
          </a:solidFill>
        </p:spPr>
        <p:style>
          <a:lnRef idx="0">
            <a:schemeClr val="lt1">
              <a:hueOff val="0"/>
              <a:satOff val="0"/>
              <a:lumOff val="0"/>
              <a:alphaOff val="0"/>
            </a:schemeClr>
          </a:lnRef>
          <a:fillRef idx="3">
            <a:schemeClr val="accent1">
              <a:shade val="80000"/>
              <a:hueOff val="306247"/>
              <a:satOff val="-4392"/>
              <a:lumOff val="25615"/>
              <a:alphaOff val="0"/>
            </a:schemeClr>
          </a:fillRef>
          <a:effectRef idx="2">
            <a:schemeClr val="accent1">
              <a:shade val="80000"/>
              <a:hueOff val="306247"/>
              <a:satOff val="-4392"/>
              <a:lumOff val="25615"/>
              <a:alphaOff val="0"/>
            </a:schemeClr>
          </a:effectRef>
          <a:fontRef idx="minor">
            <a:schemeClr val="lt1"/>
          </a:fontRef>
        </p:style>
      </p:sp>
      <p:sp>
        <p:nvSpPr>
          <p:cNvPr id="15" name="Rectángulo redondeado 14"/>
          <p:cNvSpPr/>
          <p:nvPr/>
        </p:nvSpPr>
        <p:spPr>
          <a:xfrm>
            <a:off x="6809299" y="2204864"/>
            <a:ext cx="1224136" cy="648072"/>
          </a:xfrm>
          <a:prstGeom prst="roundRect">
            <a:avLst/>
          </a:prstGeom>
          <a:noFill/>
          <a:ln>
            <a:solidFill>
              <a:schemeClr val="tx2"/>
            </a:solidFill>
          </a:ln>
        </p:spPr>
        <p:style>
          <a:lnRef idx="3">
            <a:schemeClr val="lt1"/>
          </a:lnRef>
          <a:fillRef idx="1">
            <a:schemeClr val="accent1"/>
          </a:fillRef>
          <a:effectRef idx="1">
            <a:schemeClr val="accent1"/>
          </a:effectRef>
          <a:fontRef idx="minor">
            <a:schemeClr val="lt1"/>
          </a:fontRef>
        </p:style>
        <p:txBody>
          <a:bodyPr rtlCol="0" anchor="ctr"/>
          <a:lstStyle/>
          <a:p>
            <a:pPr algn="ctr"/>
            <a:r>
              <a:rPr lang="es-ES" dirty="0" smtClean="0">
                <a:solidFill>
                  <a:schemeClr val="tx1"/>
                </a:solidFill>
              </a:rPr>
              <a:t>Los sinodales</a:t>
            </a:r>
            <a:endParaRPr lang="es-ES" dirty="0">
              <a:solidFill>
                <a:schemeClr val="tx1"/>
              </a:solidFill>
            </a:endParaRPr>
          </a:p>
        </p:txBody>
      </p:sp>
      <p:sp>
        <p:nvSpPr>
          <p:cNvPr id="16" name="Rectángulo redondeado 15"/>
          <p:cNvSpPr/>
          <p:nvPr/>
        </p:nvSpPr>
        <p:spPr>
          <a:xfrm>
            <a:off x="6300192" y="2996952"/>
            <a:ext cx="2592288" cy="194421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s-ES" sz="1400" dirty="0" smtClean="0"/>
              <a:t>Cuentan con 20 días hábiles para revisar el documento de tesis y entregar su dictamen tanto al alumno como a la Coordinación General (</a:t>
            </a:r>
            <a:r>
              <a:rPr lang="es-ES" sz="1400" i="1" dirty="0" smtClean="0"/>
              <a:t>Formato</a:t>
            </a:r>
            <a:r>
              <a:rPr lang="es-ES" sz="1400" dirty="0" smtClean="0"/>
              <a:t>) </a:t>
            </a:r>
            <a:r>
              <a:rPr lang="es-ES" sz="1400" dirty="0"/>
              <a:t>(</a:t>
            </a:r>
            <a:r>
              <a:rPr lang="es-ES" sz="1200" dirty="0"/>
              <a:t>Art. 67, Apartado III. Reglamento General de Estudios de Posgrado</a:t>
            </a:r>
            <a:r>
              <a:rPr lang="es-ES" sz="1400" dirty="0" smtClean="0"/>
              <a:t>)</a:t>
            </a:r>
            <a:endParaRPr lang="es-ES" sz="1400" dirty="0"/>
          </a:p>
        </p:txBody>
      </p:sp>
      <p:sp>
        <p:nvSpPr>
          <p:cNvPr id="17" name="Rectángulo redondeado 16"/>
          <p:cNvSpPr/>
          <p:nvPr/>
        </p:nvSpPr>
        <p:spPr>
          <a:xfrm>
            <a:off x="6300192" y="5013176"/>
            <a:ext cx="2592288" cy="1407286"/>
          </a:xfrm>
          <a:prstGeom prst="roundRect">
            <a:avLst/>
          </a:prstGeom>
          <a:ln>
            <a:prstDash val="lgDash"/>
          </a:ln>
        </p:spPr>
        <p:style>
          <a:lnRef idx="1">
            <a:schemeClr val="accent1"/>
          </a:lnRef>
          <a:fillRef idx="2">
            <a:schemeClr val="accent1"/>
          </a:fillRef>
          <a:effectRef idx="1">
            <a:schemeClr val="accent1"/>
          </a:effectRef>
          <a:fontRef idx="minor">
            <a:schemeClr val="dk1"/>
          </a:fontRef>
        </p:style>
        <p:txBody>
          <a:bodyPr rtlCol="0" anchor="ctr"/>
          <a:lstStyle/>
          <a:p>
            <a:pPr lvl="0" algn="ctr"/>
            <a:r>
              <a:rPr lang="es-ES" sz="1100" dirty="0" smtClean="0"/>
              <a:t>NOTA IMPORTANTE: en caso de existir observaciones puntuales, el alumno debe realizar las correcciones correspondientes, para que el documento sea avalado nuevamente por el Comité Tutorial</a:t>
            </a:r>
            <a:endParaRPr lang="es-ES" sz="1100" dirty="0"/>
          </a:p>
        </p:txBody>
      </p:sp>
      <p:sp>
        <p:nvSpPr>
          <p:cNvPr id="18" name="Rectángulo 17"/>
          <p:cNvSpPr/>
          <p:nvPr/>
        </p:nvSpPr>
        <p:spPr>
          <a:xfrm>
            <a:off x="1372056" y="1268760"/>
            <a:ext cx="535648" cy="923330"/>
          </a:xfrm>
          <a:prstGeom prst="rect">
            <a:avLst/>
          </a:prstGeom>
          <a:noFill/>
        </p:spPr>
        <p:txBody>
          <a:bodyPr wrap="none" lIns="91440" tIns="45720" rIns="91440" bIns="45720">
            <a:spAutoFit/>
          </a:bodyPr>
          <a:lstStyle/>
          <a:p>
            <a:pPr algn="ctr"/>
            <a:r>
              <a:rPr lang="es-ES_tradnl" sz="5400" b="1" dirty="0"/>
              <a:t>2</a:t>
            </a:r>
          </a:p>
        </p:txBody>
      </p:sp>
      <p:sp>
        <p:nvSpPr>
          <p:cNvPr id="19" name="Rectángulo 18"/>
          <p:cNvSpPr/>
          <p:nvPr/>
        </p:nvSpPr>
        <p:spPr>
          <a:xfrm>
            <a:off x="4324384" y="1268760"/>
            <a:ext cx="535648" cy="923330"/>
          </a:xfrm>
          <a:prstGeom prst="rect">
            <a:avLst/>
          </a:prstGeom>
          <a:noFill/>
        </p:spPr>
        <p:txBody>
          <a:bodyPr wrap="none" lIns="91440" tIns="45720" rIns="91440" bIns="45720">
            <a:spAutoFit/>
          </a:bodyPr>
          <a:lstStyle/>
          <a:p>
            <a:pPr algn="ctr"/>
            <a:r>
              <a:rPr lang="es-ES_tradnl" sz="5400" b="1" dirty="0"/>
              <a:t>3</a:t>
            </a:r>
          </a:p>
        </p:txBody>
      </p:sp>
      <p:sp>
        <p:nvSpPr>
          <p:cNvPr id="20" name="Rectángulo 19"/>
          <p:cNvSpPr/>
          <p:nvPr/>
        </p:nvSpPr>
        <p:spPr>
          <a:xfrm>
            <a:off x="7164288" y="1268760"/>
            <a:ext cx="535648" cy="923330"/>
          </a:xfrm>
          <a:prstGeom prst="rect">
            <a:avLst/>
          </a:prstGeom>
          <a:noFill/>
        </p:spPr>
        <p:txBody>
          <a:bodyPr wrap="none" lIns="91440" tIns="45720" rIns="91440" bIns="45720">
            <a:spAutoFit/>
          </a:bodyPr>
          <a:lstStyle/>
          <a:p>
            <a:pPr algn="ctr"/>
            <a:r>
              <a:rPr lang="es-ES_tradnl" sz="5400" b="1" dirty="0"/>
              <a:t>4</a:t>
            </a:r>
          </a:p>
        </p:txBody>
      </p:sp>
    </p:spTree>
    <p:extLst>
      <p:ext uri="{BB962C8B-B14F-4D97-AF65-F5344CB8AC3E}">
        <p14:creationId xmlns:p14="http://schemas.microsoft.com/office/powerpoint/2010/main" val="271973620"/>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ángulo redondeado 24"/>
          <p:cNvSpPr/>
          <p:nvPr/>
        </p:nvSpPr>
        <p:spPr>
          <a:xfrm>
            <a:off x="179512" y="1700808"/>
            <a:ext cx="3960440" cy="4896544"/>
          </a:xfrm>
          <a:prstGeom prst="roundRect">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smtClean="0">
              <a:latin typeface="Tw Cen MT"/>
              <a:cs typeface="Tw Cen MT"/>
            </a:endParaRPr>
          </a:p>
          <a:p>
            <a:pPr algn="ctr"/>
            <a:endParaRPr lang="es-ES" dirty="0" smtClean="0">
              <a:latin typeface="Tw Cen MT"/>
              <a:cs typeface="Tw Cen MT"/>
            </a:endParaRPr>
          </a:p>
        </p:txBody>
      </p:sp>
      <p:sp>
        <p:nvSpPr>
          <p:cNvPr id="11" name="Rectángulo redondeado 10"/>
          <p:cNvSpPr/>
          <p:nvPr/>
        </p:nvSpPr>
        <p:spPr>
          <a:xfrm>
            <a:off x="827584" y="2624138"/>
            <a:ext cx="2592288" cy="792088"/>
          </a:xfrm>
          <a:prstGeom prst="roundRect">
            <a:avLst/>
          </a:prstGeom>
          <a:noFill/>
          <a:ln>
            <a:solidFill>
              <a:schemeClr val="tx2"/>
            </a:solidFill>
          </a:ln>
        </p:spPr>
        <p:style>
          <a:lnRef idx="3">
            <a:schemeClr val="lt1"/>
          </a:lnRef>
          <a:fillRef idx="1">
            <a:schemeClr val="accent1"/>
          </a:fillRef>
          <a:effectRef idx="1">
            <a:schemeClr val="accent1"/>
          </a:effectRef>
          <a:fontRef idx="minor">
            <a:schemeClr val="lt1"/>
          </a:fontRef>
        </p:style>
        <p:txBody>
          <a:bodyPr rtlCol="0" anchor="ctr"/>
          <a:lstStyle/>
          <a:p>
            <a:pPr algn="ctr"/>
            <a:r>
              <a:rPr lang="es-ES" dirty="0" smtClean="0">
                <a:solidFill>
                  <a:srgbClr val="000000"/>
                </a:solidFill>
              </a:rPr>
              <a:t>El Comité Tutorial y los sinodales</a:t>
            </a:r>
            <a:endParaRPr lang="es-ES" dirty="0">
              <a:solidFill>
                <a:srgbClr val="000000"/>
              </a:solidFill>
            </a:endParaRPr>
          </a:p>
        </p:txBody>
      </p:sp>
      <p:sp>
        <p:nvSpPr>
          <p:cNvPr id="12" name="Rectángulo redondeado 11"/>
          <p:cNvSpPr/>
          <p:nvPr/>
        </p:nvSpPr>
        <p:spPr>
          <a:xfrm>
            <a:off x="395536" y="3717032"/>
            <a:ext cx="3384376" cy="151216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lvl="0" algn="ctr"/>
            <a:r>
              <a:rPr lang="es-ES" sz="1400" dirty="0"/>
              <a:t>Avalan la pertinencia del documento final de tesis y proponen una fecha para la presentación del pre-</a:t>
            </a:r>
            <a:r>
              <a:rPr lang="es-ES" sz="1400" dirty="0" smtClean="0"/>
              <a:t>examen</a:t>
            </a:r>
            <a:r>
              <a:rPr lang="es-ES" sz="1400" dirty="0"/>
              <a:t> </a:t>
            </a:r>
            <a:r>
              <a:rPr lang="es-ES" sz="1400" dirty="0" smtClean="0"/>
              <a:t>(</a:t>
            </a:r>
            <a:r>
              <a:rPr lang="es-ES" sz="1400" i="1" dirty="0" smtClean="0"/>
              <a:t>Formato</a:t>
            </a:r>
            <a:r>
              <a:rPr lang="es-ES" sz="1400" dirty="0" smtClean="0"/>
              <a:t>) </a:t>
            </a:r>
            <a:r>
              <a:rPr lang="es-ES" sz="1400" dirty="0"/>
              <a:t>(Art. 67, Apart. IV. Reglamento General de Estudios de Posgrado)</a:t>
            </a:r>
          </a:p>
        </p:txBody>
      </p:sp>
      <p:grpSp>
        <p:nvGrpSpPr>
          <p:cNvPr id="17" name="Agrupar 1"/>
          <p:cNvGrpSpPr/>
          <p:nvPr/>
        </p:nvGrpSpPr>
        <p:grpSpPr>
          <a:xfrm>
            <a:off x="539552" y="260648"/>
            <a:ext cx="1589227" cy="886581"/>
            <a:chOff x="4506772" y="3577920"/>
            <a:chExt cx="1589227" cy="886581"/>
          </a:xfrm>
        </p:grpSpPr>
        <p:sp>
          <p:nvSpPr>
            <p:cNvPr id="18" name="Flecha derecha 2"/>
            <p:cNvSpPr/>
            <p:nvPr/>
          </p:nvSpPr>
          <p:spPr>
            <a:xfrm>
              <a:off x="4506772" y="3577920"/>
              <a:ext cx="1589227" cy="886581"/>
            </a:xfrm>
            <a:prstGeom prst="rightArrow">
              <a:avLst>
                <a:gd name="adj1" fmla="val 50000"/>
                <a:gd name="adj2" fmla="val 50000"/>
              </a:avLst>
            </a:prstGeom>
          </p:spPr>
          <p:style>
            <a:lnRef idx="0">
              <a:schemeClr val="lt1">
                <a:hueOff val="0"/>
                <a:satOff val="0"/>
                <a:lumOff val="0"/>
                <a:alphaOff val="0"/>
              </a:schemeClr>
            </a:lnRef>
            <a:fillRef idx="3">
              <a:schemeClr val="accent1">
                <a:shade val="80000"/>
                <a:hueOff val="306247"/>
                <a:satOff val="-4392"/>
                <a:lumOff val="25615"/>
                <a:alphaOff val="0"/>
              </a:schemeClr>
            </a:fillRef>
            <a:effectRef idx="2">
              <a:schemeClr val="accent1">
                <a:shade val="80000"/>
                <a:hueOff val="306247"/>
                <a:satOff val="-4392"/>
                <a:lumOff val="25615"/>
                <a:alphaOff val="0"/>
              </a:schemeClr>
            </a:effectRef>
            <a:fontRef idx="minor">
              <a:schemeClr val="lt1"/>
            </a:fontRef>
          </p:style>
        </p:sp>
        <p:sp>
          <p:nvSpPr>
            <p:cNvPr id="19" name="Flecha derecha 4"/>
            <p:cNvSpPr/>
            <p:nvPr/>
          </p:nvSpPr>
          <p:spPr>
            <a:xfrm>
              <a:off x="4506772" y="3799565"/>
              <a:ext cx="1367582" cy="44329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254000" bIns="140745" numCol="1" spcCol="1270" anchor="ctr" anchorCtr="0">
              <a:noAutofit/>
            </a:bodyPr>
            <a:lstStyle/>
            <a:p>
              <a:pPr lvl="0" algn="l" defTabSz="977900">
                <a:lnSpc>
                  <a:spcPct val="90000"/>
                </a:lnSpc>
                <a:spcBef>
                  <a:spcPct val="0"/>
                </a:spcBef>
                <a:spcAft>
                  <a:spcPct val="35000"/>
                </a:spcAft>
              </a:pPr>
              <a:r>
                <a:rPr lang="es-ES" sz="2000" kern="1200" cap="small" dirty="0" smtClean="0">
                  <a:latin typeface="Tw Cen MT"/>
                  <a:cs typeface="Tw Cen MT"/>
                </a:rPr>
                <a:t>Titulación</a:t>
              </a:r>
              <a:endParaRPr lang="es-ES" sz="2000" kern="1200" cap="small" dirty="0">
                <a:latin typeface="Tw Cen MT"/>
                <a:cs typeface="Tw Cen MT"/>
              </a:endParaRPr>
            </a:p>
          </p:txBody>
        </p:sp>
      </p:grpSp>
      <p:sp>
        <p:nvSpPr>
          <p:cNvPr id="20" name="Flecha derecha 2"/>
          <p:cNvSpPr/>
          <p:nvPr/>
        </p:nvSpPr>
        <p:spPr>
          <a:xfrm>
            <a:off x="2622733" y="260648"/>
            <a:ext cx="1589227" cy="886581"/>
          </a:xfrm>
          <a:prstGeom prst="rightArrow">
            <a:avLst>
              <a:gd name="adj1" fmla="val 50000"/>
              <a:gd name="adj2" fmla="val 50000"/>
            </a:avLst>
          </a:prstGeom>
          <a:solidFill>
            <a:schemeClr val="tx2">
              <a:lumMod val="40000"/>
              <a:lumOff val="60000"/>
            </a:schemeClr>
          </a:solidFill>
        </p:spPr>
        <p:style>
          <a:lnRef idx="0">
            <a:schemeClr val="lt1">
              <a:hueOff val="0"/>
              <a:satOff val="0"/>
              <a:lumOff val="0"/>
              <a:alphaOff val="0"/>
            </a:schemeClr>
          </a:lnRef>
          <a:fillRef idx="3">
            <a:schemeClr val="accent1">
              <a:shade val="80000"/>
              <a:hueOff val="306247"/>
              <a:satOff val="-4392"/>
              <a:lumOff val="25615"/>
              <a:alphaOff val="0"/>
            </a:schemeClr>
          </a:fillRef>
          <a:effectRef idx="2">
            <a:schemeClr val="accent1">
              <a:shade val="80000"/>
              <a:hueOff val="306247"/>
              <a:satOff val="-4392"/>
              <a:lumOff val="25615"/>
              <a:alphaOff val="0"/>
            </a:schemeClr>
          </a:effectRef>
          <a:fontRef idx="minor">
            <a:schemeClr val="lt1"/>
          </a:fontRef>
        </p:style>
      </p:sp>
      <p:sp>
        <p:nvSpPr>
          <p:cNvPr id="21" name="Flecha derecha 2"/>
          <p:cNvSpPr/>
          <p:nvPr/>
        </p:nvSpPr>
        <p:spPr>
          <a:xfrm>
            <a:off x="4716016" y="260648"/>
            <a:ext cx="1589227" cy="886581"/>
          </a:xfrm>
          <a:prstGeom prst="rightArrow">
            <a:avLst>
              <a:gd name="adj1" fmla="val 50000"/>
              <a:gd name="adj2" fmla="val 50000"/>
            </a:avLst>
          </a:prstGeom>
          <a:solidFill>
            <a:schemeClr val="tx2">
              <a:lumMod val="40000"/>
              <a:lumOff val="60000"/>
            </a:schemeClr>
          </a:solidFill>
        </p:spPr>
        <p:style>
          <a:lnRef idx="0">
            <a:schemeClr val="lt1">
              <a:hueOff val="0"/>
              <a:satOff val="0"/>
              <a:lumOff val="0"/>
              <a:alphaOff val="0"/>
            </a:schemeClr>
          </a:lnRef>
          <a:fillRef idx="3">
            <a:schemeClr val="accent1">
              <a:shade val="80000"/>
              <a:hueOff val="306247"/>
              <a:satOff val="-4392"/>
              <a:lumOff val="25615"/>
              <a:alphaOff val="0"/>
            </a:schemeClr>
          </a:fillRef>
          <a:effectRef idx="2">
            <a:schemeClr val="accent1">
              <a:shade val="80000"/>
              <a:hueOff val="306247"/>
              <a:satOff val="-4392"/>
              <a:lumOff val="25615"/>
              <a:alphaOff val="0"/>
            </a:schemeClr>
          </a:effectRef>
          <a:fontRef idx="minor">
            <a:schemeClr val="lt1"/>
          </a:fontRef>
        </p:style>
      </p:sp>
      <p:sp>
        <p:nvSpPr>
          <p:cNvPr id="22" name="Flecha derecha 2"/>
          <p:cNvSpPr/>
          <p:nvPr/>
        </p:nvSpPr>
        <p:spPr>
          <a:xfrm>
            <a:off x="6871205" y="260648"/>
            <a:ext cx="1589227" cy="886581"/>
          </a:xfrm>
          <a:prstGeom prst="rightArrow">
            <a:avLst>
              <a:gd name="adj1" fmla="val 50000"/>
              <a:gd name="adj2" fmla="val 50000"/>
            </a:avLst>
          </a:prstGeom>
          <a:solidFill>
            <a:schemeClr val="tx2">
              <a:lumMod val="40000"/>
              <a:lumOff val="60000"/>
            </a:schemeClr>
          </a:solidFill>
        </p:spPr>
        <p:style>
          <a:lnRef idx="0">
            <a:schemeClr val="lt1">
              <a:hueOff val="0"/>
              <a:satOff val="0"/>
              <a:lumOff val="0"/>
              <a:alphaOff val="0"/>
            </a:schemeClr>
          </a:lnRef>
          <a:fillRef idx="3">
            <a:schemeClr val="accent1">
              <a:shade val="80000"/>
              <a:hueOff val="306247"/>
              <a:satOff val="-4392"/>
              <a:lumOff val="25615"/>
              <a:alphaOff val="0"/>
            </a:schemeClr>
          </a:fillRef>
          <a:effectRef idx="2">
            <a:schemeClr val="accent1">
              <a:shade val="80000"/>
              <a:hueOff val="306247"/>
              <a:satOff val="-4392"/>
              <a:lumOff val="25615"/>
              <a:alphaOff val="0"/>
            </a:schemeClr>
          </a:effectRef>
          <a:fontRef idx="minor">
            <a:schemeClr val="lt1"/>
          </a:fontRef>
        </p:style>
      </p:sp>
      <p:sp>
        <p:nvSpPr>
          <p:cNvPr id="23" name="Rectángulo 22"/>
          <p:cNvSpPr/>
          <p:nvPr/>
        </p:nvSpPr>
        <p:spPr>
          <a:xfrm>
            <a:off x="1771640" y="1556792"/>
            <a:ext cx="535648" cy="923330"/>
          </a:xfrm>
          <a:prstGeom prst="rect">
            <a:avLst/>
          </a:prstGeom>
          <a:noFill/>
        </p:spPr>
        <p:txBody>
          <a:bodyPr wrap="none" lIns="91440" tIns="45720" rIns="91440" bIns="45720">
            <a:spAutoFit/>
          </a:bodyPr>
          <a:lstStyle/>
          <a:p>
            <a:pPr algn="ctr"/>
            <a:r>
              <a:rPr lang="es-ES_tradnl" sz="5400" b="1" dirty="0"/>
              <a:t>5</a:t>
            </a:r>
          </a:p>
        </p:txBody>
      </p:sp>
      <p:sp>
        <p:nvSpPr>
          <p:cNvPr id="27" name="Rectángulo redondeado 26"/>
          <p:cNvSpPr/>
          <p:nvPr/>
        </p:nvSpPr>
        <p:spPr>
          <a:xfrm>
            <a:off x="4283968" y="1412776"/>
            <a:ext cx="4752528" cy="5184576"/>
          </a:xfrm>
          <a:prstGeom prst="roundRect">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smtClean="0">
              <a:latin typeface="Tw Cen MT"/>
              <a:cs typeface="Tw Cen MT"/>
            </a:endParaRPr>
          </a:p>
          <a:p>
            <a:pPr algn="ctr"/>
            <a:endParaRPr lang="es-ES" dirty="0" smtClean="0">
              <a:latin typeface="Tw Cen MT"/>
              <a:cs typeface="Tw Cen MT"/>
            </a:endParaRPr>
          </a:p>
        </p:txBody>
      </p:sp>
      <p:sp>
        <p:nvSpPr>
          <p:cNvPr id="28" name="Rectángulo redondeado 27"/>
          <p:cNvSpPr/>
          <p:nvPr/>
        </p:nvSpPr>
        <p:spPr>
          <a:xfrm>
            <a:off x="5796136" y="1688034"/>
            <a:ext cx="1584176" cy="516831"/>
          </a:xfrm>
          <a:prstGeom prst="roundRect">
            <a:avLst/>
          </a:prstGeom>
          <a:noFill/>
          <a:ln>
            <a:solidFill>
              <a:schemeClr val="tx2"/>
            </a:solidFill>
          </a:ln>
        </p:spPr>
        <p:style>
          <a:lnRef idx="3">
            <a:schemeClr val="lt1"/>
          </a:lnRef>
          <a:fillRef idx="1">
            <a:schemeClr val="accent1"/>
          </a:fillRef>
          <a:effectRef idx="1">
            <a:schemeClr val="accent1"/>
          </a:effectRef>
          <a:fontRef idx="minor">
            <a:schemeClr val="lt1"/>
          </a:fontRef>
        </p:style>
        <p:txBody>
          <a:bodyPr rtlCol="0" anchor="ctr"/>
          <a:lstStyle/>
          <a:p>
            <a:pPr algn="ctr"/>
            <a:r>
              <a:rPr lang="es-ES" dirty="0" smtClean="0">
                <a:solidFill>
                  <a:srgbClr val="000000"/>
                </a:solidFill>
              </a:rPr>
              <a:t>El alumno</a:t>
            </a:r>
            <a:endParaRPr lang="es-ES" dirty="0">
              <a:solidFill>
                <a:srgbClr val="000000"/>
              </a:solidFill>
            </a:endParaRPr>
          </a:p>
        </p:txBody>
      </p:sp>
      <p:sp>
        <p:nvSpPr>
          <p:cNvPr id="29" name="Rectángulo redondeado 28"/>
          <p:cNvSpPr/>
          <p:nvPr/>
        </p:nvSpPr>
        <p:spPr>
          <a:xfrm>
            <a:off x="4355976" y="3284985"/>
            <a:ext cx="2088232" cy="2952327"/>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lvl="0" algn="ctr"/>
            <a:r>
              <a:rPr lang="es-ES" sz="1300" dirty="0" smtClean="0"/>
              <a:t>Solicita a la Coordinación de Posgrado le sea tramitada la autorización del Examen de Grado por Oficialía Mayor, informando de la fecha en la que propone la presentación del examen (</a:t>
            </a:r>
            <a:r>
              <a:rPr lang="es-ES" sz="1300" i="1" dirty="0"/>
              <a:t>F</a:t>
            </a:r>
            <a:r>
              <a:rPr lang="es-ES" sz="1300" i="1" dirty="0" smtClean="0"/>
              <a:t>ormato</a:t>
            </a:r>
            <a:r>
              <a:rPr lang="es-ES" sz="1300" dirty="0" smtClean="0"/>
              <a:t>)</a:t>
            </a:r>
          </a:p>
          <a:p>
            <a:pPr lvl="0" algn="ctr"/>
            <a:endParaRPr lang="es-ES" sz="1300" dirty="0"/>
          </a:p>
          <a:p>
            <a:pPr lvl="0" algn="ctr"/>
            <a:r>
              <a:rPr lang="es-ES" sz="1300" dirty="0" smtClean="0"/>
              <a:t>Esta solicitud debe hacerse con dos semanas de anticipación a la fecha propuesta</a:t>
            </a:r>
          </a:p>
        </p:txBody>
      </p:sp>
      <p:sp>
        <p:nvSpPr>
          <p:cNvPr id="30" name="Rectángulo redondeado 29"/>
          <p:cNvSpPr/>
          <p:nvPr/>
        </p:nvSpPr>
        <p:spPr>
          <a:xfrm>
            <a:off x="6732240" y="3356992"/>
            <a:ext cx="2232248" cy="266429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171450" lvl="0" indent="-171450" algn="just">
              <a:buFont typeface="Arial"/>
              <a:buChar char="•"/>
            </a:pPr>
            <a:r>
              <a:rPr lang="es-ES" sz="1000" dirty="0" smtClean="0"/>
              <a:t>Original de Acta de Pre examen</a:t>
            </a:r>
          </a:p>
          <a:p>
            <a:pPr marL="171450" lvl="0" indent="-171450" algn="just">
              <a:buFont typeface="Arial"/>
              <a:buChar char="•"/>
            </a:pPr>
            <a:r>
              <a:rPr lang="es-ES" sz="1000" dirty="0" smtClean="0"/>
              <a:t>Original y copia de acta de nacimiento</a:t>
            </a:r>
          </a:p>
          <a:p>
            <a:pPr marL="171450" lvl="0" indent="-171450" algn="just">
              <a:buFont typeface="Arial"/>
              <a:buChar char="•"/>
            </a:pPr>
            <a:r>
              <a:rPr lang="es-ES" sz="1000" dirty="0" smtClean="0"/>
              <a:t>Original y copia del Certificado de estudios</a:t>
            </a:r>
          </a:p>
          <a:p>
            <a:pPr marL="171450" lvl="0" indent="-171450" algn="just">
              <a:buFont typeface="Arial"/>
              <a:buChar char="•"/>
            </a:pPr>
            <a:r>
              <a:rPr lang="es-ES" sz="1000" dirty="0" smtClean="0"/>
              <a:t>Copia del titulo del grado anterior</a:t>
            </a:r>
          </a:p>
          <a:p>
            <a:pPr marL="171450" lvl="0" indent="-171450" algn="just">
              <a:buFont typeface="Arial"/>
              <a:buChar char="•"/>
            </a:pPr>
            <a:r>
              <a:rPr lang="es-ES" sz="1000" dirty="0" smtClean="0"/>
              <a:t>Constancia del EXAVER </a:t>
            </a:r>
          </a:p>
          <a:p>
            <a:pPr marL="171450" lvl="0" indent="-171450" algn="just">
              <a:buFont typeface="Arial"/>
              <a:buChar char="•"/>
            </a:pPr>
            <a:r>
              <a:rPr lang="es-ES" sz="1000" dirty="0" smtClean="0"/>
              <a:t>Constancias de no adeudo en bibliotecas (CITRO y USBI)</a:t>
            </a:r>
          </a:p>
          <a:p>
            <a:pPr marL="171450" lvl="0" indent="-171450" algn="just">
              <a:buFont typeface="Arial"/>
              <a:buChar char="•"/>
            </a:pPr>
            <a:r>
              <a:rPr lang="es-ES" sz="1000" dirty="0" smtClean="0"/>
              <a:t>No adeudo de cuotas arancelarias</a:t>
            </a:r>
          </a:p>
        </p:txBody>
      </p:sp>
      <p:sp>
        <p:nvSpPr>
          <p:cNvPr id="31" name="Rectángulo 30"/>
          <p:cNvSpPr/>
          <p:nvPr/>
        </p:nvSpPr>
        <p:spPr>
          <a:xfrm>
            <a:off x="4932040" y="1556792"/>
            <a:ext cx="535648" cy="923330"/>
          </a:xfrm>
          <a:prstGeom prst="rect">
            <a:avLst/>
          </a:prstGeom>
          <a:noFill/>
        </p:spPr>
        <p:txBody>
          <a:bodyPr wrap="none" lIns="91440" tIns="45720" rIns="91440" bIns="45720">
            <a:spAutoFit/>
          </a:bodyPr>
          <a:lstStyle/>
          <a:p>
            <a:pPr algn="ctr"/>
            <a:r>
              <a:rPr lang="es-ES_tradnl" sz="5400" b="1" dirty="0"/>
              <a:t>6</a:t>
            </a:r>
          </a:p>
        </p:txBody>
      </p:sp>
      <p:cxnSp>
        <p:nvCxnSpPr>
          <p:cNvPr id="32" name="Conector recto de flecha 31"/>
          <p:cNvCxnSpPr/>
          <p:nvPr/>
        </p:nvCxnSpPr>
        <p:spPr>
          <a:xfrm>
            <a:off x="6444208" y="4653136"/>
            <a:ext cx="288032" cy="0"/>
          </a:xfrm>
          <a:prstGeom prst="straightConnector1">
            <a:avLst/>
          </a:prstGeom>
          <a:ln>
            <a:solidFill>
              <a:schemeClr val="tx2"/>
            </a:solidFill>
            <a:tailEnd type="arrow"/>
          </a:ln>
        </p:spPr>
        <p:style>
          <a:lnRef idx="2">
            <a:schemeClr val="accent1"/>
          </a:lnRef>
          <a:fillRef idx="0">
            <a:schemeClr val="accent1"/>
          </a:fillRef>
          <a:effectRef idx="1">
            <a:schemeClr val="accent1"/>
          </a:effectRef>
          <a:fontRef idx="minor">
            <a:schemeClr val="tx1"/>
          </a:fontRef>
        </p:style>
      </p:cxnSp>
      <p:sp>
        <p:nvSpPr>
          <p:cNvPr id="33" name="Rectángulo redondeado 32"/>
          <p:cNvSpPr/>
          <p:nvPr/>
        </p:nvSpPr>
        <p:spPr>
          <a:xfrm>
            <a:off x="4427984" y="2492896"/>
            <a:ext cx="4392488" cy="64807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lvl="0" algn="ctr"/>
            <a:r>
              <a:rPr lang="es-ES" sz="1300" dirty="0"/>
              <a:t>Realiza la presentación del examen de pre-grado de acuerdo con el procedimiento </a:t>
            </a:r>
            <a:r>
              <a:rPr lang="es-ES" sz="1300" dirty="0" smtClean="0"/>
              <a:t>establecido</a:t>
            </a:r>
            <a:endParaRPr lang="es-ES" sz="1300" dirty="0"/>
          </a:p>
        </p:txBody>
      </p:sp>
    </p:spTree>
    <p:extLst>
      <p:ext uri="{BB962C8B-B14F-4D97-AF65-F5344CB8AC3E}">
        <p14:creationId xmlns:p14="http://schemas.microsoft.com/office/powerpoint/2010/main" val="732281557"/>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ángulo redondeado 26"/>
          <p:cNvSpPr/>
          <p:nvPr/>
        </p:nvSpPr>
        <p:spPr>
          <a:xfrm>
            <a:off x="2699791" y="1364482"/>
            <a:ext cx="5832649" cy="5232870"/>
          </a:xfrm>
          <a:prstGeom prst="roundRect">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smtClean="0">
              <a:latin typeface="Tw Cen MT"/>
              <a:cs typeface="Tw Cen MT"/>
            </a:endParaRPr>
          </a:p>
          <a:p>
            <a:pPr algn="ctr"/>
            <a:endParaRPr lang="es-ES" dirty="0" smtClean="0">
              <a:latin typeface="Tw Cen MT"/>
              <a:cs typeface="Tw Cen MT"/>
            </a:endParaRPr>
          </a:p>
        </p:txBody>
      </p:sp>
      <p:sp>
        <p:nvSpPr>
          <p:cNvPr id="28" name="Rectángulo redondeado 27"/>
          <p:cNvSpPr/>
          <p:nvPr/>
        </p:nvSpPr>
        <p:spPr>
          <a:xfrm>
            <a:off x="251520" y="1364482"/>
            <a:ext cx="2304256" cy="5232870"/>
          </a:xfrm>
          <a:prstGeom prst="roundRect">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smtClean="0">
              <a:latin typeface="Tw Cen MT"/>
              <a:cs typeface="Tw Cen MT"/>
            </a:endParaRPr>
          </a:p>
          <a:p>
            <a:pPr algn="ctr"/>
            <a:endParaRPr lang="es-ES" dirty="0" smtClean="0">
              <a:latin typeface="Tw Cen MT"/>
              <a:cs typeface="Tw Cen MT"/>
            </a:endParaRPr>
          </a:p>
        </p:txBody>
      </p:sp>
      <p:sp>
        <p:nvSpPr>
          <p:cNvPr id="3" name="Rectángulo redondeado 2"/>
          <p:cNvSpPr/>
          <p:nvPr/>
        </p:nvSpPr>
        <p:spPr>
          <a:xfrm>
            <a:off x="467544" y="2204864"/>
            <a:ext cx="1939165" cy="648072"/>
          </a:xfrm>
          <a:prstGeom prst="roundRect">
            <a:avLst/>
          </a:prstGeom>
          <a:noFill/>
          <a:ln>
            <a:solidFill>
              <a:schemeClr val="tx2"/>
            </a:solidFill>
          </a:ln>
        </p:spPr>
        <p:style>
          <a:lnRef idx="3">
            <a:schemeClr val="lt1"/>
          </a:lnRef>
          <a:fillRef idx="1">
            <a:schemeClr val="accent1"/>
          </a:fillRef>
          <a:effectRef idx="1">
            <a:schemeClr val="accent1"/>
          </a:effectRef>
          <a:fontRef idx="minor">
            <a:schemeClr val="lt1"/>
          </a:fontRef>
        </p:style>
        <p:txBody>
          <a:bodyPr rtlCol="0" anchor="ctr"/>
          <a:lstStyle/>
          <a:p>
            <a:pPr algn="ctr"/>
            <a:r>
              <a:rPr lang="es-ES" sz="1700" dirty="0" smtClean="0">
                <a:solidFill>
                  <a:schemeClr val="tx1"/>
                </a:solidFill>
              </a:rPr>
              <a:t>La Coordinación de Posgrado</a:t>
            </a:r>
            <a:endParaRPr lang="es-ES" sz="1700" dirty="0">
              <a:solidFill>
                <a:schemeClr val="tx1"/>
              </a:solidFill>
            </a:endParaRPr>
          </a:p>
        </p:txBody>
      </p:sp>
      <p:sp>
        <p:nvSpPr>
          <p:cNvPr id="4" name="Rectángulo redondeado 3"/>
          <p:cNvSpPr/>
          <p:nvPr/>
        </p:nvSpPr>
        <p:spPr>
          <a:xfrm>
            <a:off x="395536" y="3284984"/>
            <a:ext cx="2011173" cy="280831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lvl="0" algn="ctr"/>
            <a:r>
              <a:rPr lang="es-ES" sz="1400" dirty="0" smtClean="0"/>
              <a:t>Solicita a Oficialía Mayor la autorización para la presentación del Examen de Grado (</a:t>
            </a:r>
            <a:r>
              <a:rPr lang="es-ES" sz="1400" i="1" dirty="0" smtClean="0"/>
              <a:t>Formato</a:t>
            </a:r>
            <a:r>
              <a:rPr lang="es-ES" sz="1400" dirty="0" smtClean="0"/>
              <a:t>) </a:t>
            </a:r>
          </a:p>
          <a:p>
            <a:pPr lvl="0" algn="ctr"/>
            <a:endParaRPr lang="es-ES" sz="1400" dirty="0"/>
          </a:p>
          <a:p>
            <a:pPr lvl="0" algn="ctr"/>
            <a:r>
              <a:rPr lang="es-ES" sz="1400" dirty="0" smtClean="0"/>
              <a:t>En cuanto la recibe, entrega al alumno oficio informándole que ya puede presentar su examen</a:t>
            </a:r>
            <a:endParaRPr lang="es-ES" sz="1400" dirty="0"/>
          </a:p>
        </p:txBody>
      </p:sp>
      <p:sp>
        <p:nvSpPr>
          <p:cNvPr id="11" name="Rectángulo redondeado 10"/>
          <p:cNvSpPr/>
          <p:nvPr/>
        </p:nvSpPr>
        <p:spPr>
          <a:xfrm>
            <a:off x="5728541" y="1904058"/>
            <a:ext cx="1512168" cy="601612"/>
          </a:xfrm>
          <a:prstGeom prst="roundRect">
            <a:avLst/>
          </a:prstGeom>
          <a:noFill/>
          <a:ln>
            <a:solidFill>
              <a:schemeClr val="tx2"/>
            </a:solidFill>
          </a:ln>
        </p:spPr>
        <p:style>
          <a:lnRef idx="3">
            <a:schemeClr val="lt1"/>
          </a:lnRef>
          <a:fillRef idx="1">
            <a:schemeClr val="accent1"/>
          </a:fillRef>
          <a:effectRef idx="1">
            <a:schemeClr val="accent1"/>
          </a:effectRef>
          <a:fontRef idx="minor">
            <a:schemeClr val="lt1"/>
          </a:fontRef>
        </p:style>
        <p:txBody>
          <a:bodyPr rtlCol="0" anchor="ctr"/>
          <a:lstStyle/>
          <a:p>
            <a:pPr algn="ctr"/>
            <a:r>
              <a:rPr lang="es-ES" dirty="0" smtClean="0">
                <a:solidFill>
                  <a:schemeClr val="tx1"/>
                </a:solidFill>
              </a:rPr>
              <a:t>El alumno</a:t>
            </a:r>
            <a:endParaRPr lang="es-ES" dirty="0">
              <a:solidFill>
                <a:schemeClr val="tx1"/>
              </a:solidFill>
            </a:endParaRPr>
          </a:p>
        </p:txBody>
      </p:sp>
      <p:sp>
        <p:nvSpPr>
          <p:cNvPr id="12" name="Rectángulo redondeado 11"/>
          <p:cNvSpPr/>
          <p:nvPr/>
        </p:nvSpPr>
        <p:spPr>
          <a:xfrm>
            <a:off x="3419872" y="3717032"/>
            <a:ext cx="4536504" cy="100811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lvl="0" algn="ctr"/>
            <a:r>
              <a:rPr lang="es-ES" sz="1400" dirty="0"/>
              <a:t>Hace la defensa de su tesis en el Examen de Grado, el cual debe realizarse dentro de las instalaciones del CITRO, de acuerdo con el procedimiento </a:t>
            </a:r>
            <a:r>
              <a:rPr lang="es-ES" sz="1400" dirty="0" smtClean="0"/>
              <a:t>establecido</a:t>
            </a:r>
            <a:endParaRPr lang="es-ES" sz="1400" dirty="0"/>
          </a:p>
        </p:txBody>
      </p:sp>
      <p:sp>
        <p:nvSpPr>
          <p:cNvPr id="17" name="Rectángulo redondeado 14"/>
          <p:cNvSpPr/>
          <p:nvPr/>
        </p:nvSpPr>
        <p:spPr>
          <a:xfrm>
            <a:off x="2843808" y="4856386"/>
            <a:ext cx="5616624" cy="123691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lvl="0" algn="ctr"/>
            <a:r>
              <a:rPr lang="es-ES" sz="1400" dirty="0" smtClean="0"/>
              <a:t>Con su Acta de examen y Certificado originales, además de los requisitos establecidos en los formatos AE-E-F-03 y DGP/DR-02 (disponibles en </a:t>
            </a:r>
            <a:r>
              <a:rPr lang="es-ES" sz="1400" dirty="0" smtClean="0">
                <a:hlinkClick r:id="rId3"/>
              </a:rPr>
              <a:t>http://www.uv.mx/estudiantes/tramites-y-formatos/</a:t>
            </a:r>
            <a:r>
              <a:rPr lang="es-ES" sz="1400" dirty="0" smtClean="0"/>
              <a:t>, tramita su Cédula y Título Profesional en las oficinas de Oficialía Mayor</a:t>
            </a:r>
          </a:p>
        </p:txBody>
      </p:sp>
      <p:grpSp>
        <p:nvGrpSpPr>
          <p:cNvPr id="16" name="Agrupar 1"/>
          <p:cNvGrpSpPr/>
          <p:nvPr/>
        </p:nvGrpSpPr>
        <p:grpSpPr>
          <a:xfrm>
            <a:off x="539552" y="188640"/>
            <a:ext cx="1589227" cy="886581"/>
            <a:chOff x="4506772" y="3577920"/>
            <a:chExt cx="1589227" cy="886581"/>
          </a:xfrm>
        </p:grpSpPr>
        <p:sp>
          <p:nvSpPr>
            <p:cNvPr id="18" name="Flecha derecha 2"/>
            <p:cNvSpPr/>
            <p:nvPr/>
          </p:nvSpPr>
          <p:spPr>
            <a:xfrm>
              <a:off x="4506772" y="3577920"/>
              <a:ext cx="1589227" cy="886581"/>
            </a:xfrm>
            <a:prstGeom prst="rightArrow">
              <a:avLst>
                <a:gd name="adj1" fmla="val 50000"/>
                <a:gd name="adj2" fmla="val 50000"/>
              </a:avLst>
            </a:prstGeom>
          </p:spPr>
          <p:style>
            <a:lnRef idx="0">
              <a:schemeClr val="lt1">
                <a:hueOff val="0"/>
                <a:satOff val="0"/>
                <a:lumOff val="0"/>
                <a:alphaOff val="0"/>
              </a:schemeClr>
            </a:lnRef>
            <a:fillRef idx="3">
              <a:schemeClr val="accent1">
                <a:shade val="80000"/>
                <a:hueOff val="306247"/>
                <a:satOff val="-4392"/>
                <a:lumOff val="25615"/>
                <a:alphaOff val="0"/>
              </a:schemeClr>
            </a:fillRef>
            <a:effectRef idx="2">
              <a:schemeClr val="accent1">
                <a:shade val="80000"/>
                <a:hueOff val="306247"/>
                <a:satOff val="-4392"/>
                <a:lumOff val="25615"/>
                <a:alphaOff val="0"/>
              </a:schemeClr>
            </a:effectRef>
            <a:fontRef idx="minor">
              <a:schemeClr val="lt1"/>
            </a:fontRef>
          </p:style>
        </p:sp>
        <p:sp>
          <p:nvSpPr>
            <p:cNvPr id="19" name="Flecha derecha 4"/>
            <p:cNvSpPr/>
            <p:nvPr/>
          </p:nvSpPr>
          <p:spPr>
            <a:xfrm>
              <a:off x="4506772" y="3799565"/>
              <a:ext cx="1367582" cy="44329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254000" bIns="140745" numCol="1" spcCol="1270" anchor="ctr" anchorCtr="0">
              <a:noAutofit/>
            </a:bodyPr>
            <a:lstStyle/>
            <a:p>
              <a:pPr lvl="0" algn="l" defTabSz="977900">
                <a:lnSpc>
                  <a:spcPct val="90000"/>
                </a:lnSpc>
                <a:spcBef>
                  <a:spcPct val="0"/>
                </a:spcBef>
                <a:spcAft>
                  <a:spcPct val="35000"/>
                </a:spcAft>
              </a:pPr>
              <a:r>
                <a:rPr lang="es-ES" sz="2000" kern="1200" cap="small" dirty="0" smtClean="0">
                  <a:latin typeface="Tw Cen MT"/>
                  <a:cs typeface="Tw Cen MT"/>
                </a:rPr>
                <a:t>Titulación</a:t>
              </a:r>
              <a:endParaRPr lang="es-ES" sz="2000" kern="1200" cap="small" dirty="0">
                <a:latin typeface="Tw Cen MT"/>
                <a:cs typeface="Tw Cen MT"/>
              </a:endParaRPr>
            </a:p>
          </p:txBody>
        </p:sp>
      </p:grpSp>
      <p:sp>
        <p:nvSpPr>
          <p:cNvPr id="20" name="Flecha derecha 2"/>
          <p:cNvSpPr/>
          <p:nvPr/>
        </p:nvSpPr>
        <p:spPr>
          <a:xfrm>
            <a:off x="2622733" y="188640"/>
            <a:ext cx="1589227" cy="886581"/>
          </a:xfrm>
          <a:prstGeom prst="rightArrow">
            <a:avLst>
              <a:gd name="adj1" fmla="val 50000"/>
              <a:gd name="adj2" fmla="val 50000"/>
            </a:avLst>
          </a:prstGeom>
          <a:solidFill>
            <a:schemeClr val="tx2">
              <a:lumMod val="40000"/>
              <a:lumOff val="60000"/>
            </a:schemeClr>
          </a:solidFill>
        </p:spPr>
        <p:style>
          <a:lnRef idx="0">
            <a:schemeClr val="lt1">
              <a:hueOff val="0"/>
              <a:satOff val="0"/>
              <a:lumOff val="0"/>
              <a:alphaOff val="0"/>
            </a:schemeClr>
          </a:lnRef>
          <a:fillRef idx="3">
            <a:schemeClr val="accent1">
              <a:shade val="80000"/>
              <a:hueOff val="306247"/>
              <a:satOff val="-4392"/>
              <a:lumOff val="25615"/>
              <a:alphaOff val="0"/>
            </a:schemeClr>
          </a:fillRef>
          <a:effectRef idx="2">
            <a:schemeClr val="accent1">
              <a:shade val="80000"/>
              <a:hueOff val="306247"/>
              <a:satOff val="-4392"/>
              <a:lumOff val="25615"/>
              <a:alphaOff val="0"/>
            </a:schemeClr>
          </a:effectRef>
          <a:fontRef idx="minor">
            <a:schemeClr val="lt1"/>
          </a:fontRef>
        </p:style>
      </p:sp>
      <p:sp>
        <p:nvSpPr>
          <p:cNvPr id="21" name="Flecha derecha 2"/>
          <p:cNvSpPr/>
          <p:nvPr/>
        </p:nvSpPr>
        <p:spPr>
          <a:xfrm>
            <a:off x="4716016" y="188640"/>
            <a:ext cx="1589227" cy="886581"/>
          </a:xfrm>
          <a:prstGeom prst="rightArrow">
            <a:avLst>
              <a:gd name="adj1" fmla="val 50000"/>
              <a:gd name="adj2" fmla="val 50000"/>
            </a:avLst>
          </a:prstGeom>
          <a:solidFill>
            <a:schemeClr val="tx2">
              <a:lumMod val="40000"/>
              <a:lumOff val="60000"/>
            </a:schemeClr>
          </a:solidFill>
        </p:spPr>
        <p:style>
          <a:lnRef idx="0">
            <a:schemeClr val="lt1">
              <a:hueOff val="0"/>
              <a:satOff val="0"/>
              <a:lumOff val="0"/>
              <a:alphaOff val="0"/>
            </a:schemeClr>
          </a:lnRef>
          <a:fillRef idx="3">
            <a:schemeClr val="accent1">
              <a:shade val="80000"/>
              <a:hueOff val="306247"/>
              <a:satOff val="-4392"/>
              <a:lumOff val="25615"/>
              <a:alphaOff val="0"/>
            </a:schemeClr>
          </a:fillRef>
          <a:effectRef idx="2">
            <a:schemeClr val="accent1">
              <a:shade val="80000"/>
              <a:hueOff val="306247"/>
              <a:satOff val="-4392"/>
              <a:lumOff val="25615"/>
              <a:alphaOff val="0"/>
            </a:schemeClr>
          </a:effectRef>
          <a:fontRef idx="minor">
            <a:schemeClr val="lt1"/>
          </a:fontRef>
        </p:style>
      </p:sp>
      <p:sp>
        <p:nvSpPr>
          <p:cNvPr id="22" name="Flecha derecha 2"/>
          <p:cNvSpPr/>
          <p:nvPr/>
        </p:nvSpPr>
        <p:spPr>
          <a:xfrm>
            <a:off x="6871205" y="188640"/>
            <a:ext cx="1589227" cy="886581"/>
          </a:xfrm>
          <a:prstGeom prst="rightArrow">
            <a:avLst>
              <a:gd name="adj1" fmla="val 50000"/>
              <a:gd name="adj2" fmla="val 50000"/>
            </a:avLst>
          </a:prstGeom>
          <a:solidFill>
            <a:schemeClr val="tx2">
              <a:lumMod val="40000"/>
              <a:lumOff val="60000"/>
            </a:schemeClr>
          </a:solidFill>
        </p:spPr>
        <p:style>
          <a:lnRef idx="0">
            <a:schemeClr val="lt1">
              <a:hueOff val="0"/>
              <a:satOff val="0"/>
              <a:lumOff val="0"/>
              <a:alphaOff val="0"/>
            </a:schemeClr>
          </a:lnRef>
          <a:fillRef idx="3">
            <a:schemeClr val="accent1">
              <a:shade val="80000"/>
              <a:hueOff val="306247"/>
              <a:satOff val="-4392"/>
              <a:lumOff val="25615"/>
              <a:alphaOff val="0"/>
            </a:schemeClr>
          </a:fillRef>
          <a:effectRef idx="2">
            <a:schemeClr val="accent1">
              <a:shade val="80000"/>
              <a:hueOff val="306247"/>
              <a:satOff val="-4392"/>
              <a:lumOff val="25615"/>
              <a:alphaOff val="0"/>
            </a:schemeClr>
          </a:effectRef>
          <a:fontRef idx="minor">
            <a:schemeClr val="lt1"/>
          </a:fontRef>
        </p:style>
      </p:sp>
      <p:sp>
        <p:nvSpPr>
          <p:cNvPr id="23" name="Rectángulo 22"/>
          <p:cNvSpPr/>
          <p:nvPr/>
        </p:nvSpPr>
        <p:spPr>
          <a:xfrm>
            <a:off x="1156032" y="1209526"/>
            <a:ext cx="535648" cy="923330"/>
          </a:xfrm>
          <a:prstGeom prst="rect">
            <a:avLst/>
          </a:prstGeom>
          <a:noFill/>
        </p:spPr>
        <p:txBody>
          <a:bodyPr wrap="none" lIns="91440" tIns="45720" rIns="91440" bIns="45720">
            <a:spAutoFit/>
          </a:bodyPr>
          <a:lstStyle/>
          <a:p>
            <a:pPr algn="ctr"/>
            <a:r>
              <a:rPr lang="es-ES_tradnl" sz="5400" b="1" dirty="0" smtClean="0"/>
              <a:t>7</a:t>
            </a:r>
            <a:endParaRPr lang="es-ES_tradnl" sz="5400" b="1" dirty="0"/>
          </a:p>
        </p:txBody>
      </p:sp>
      <p:sp>
        <p:nvSpPr>
          <p:cNvPr id="24" name="Rectángulo 23"/>
          <p:cNvSpPr/>
          <p:nvPr/>
        </p:nvSpPr>
        <p:spPr>
          <a:xfrm>
            <a:off x="4180368" y="1590428"/>
            <a:ext cx="535648" cy="923330"/>
          </a:xfrm>
          <a:prstGeom prst="rect">
            <a:avLst/>
          </a:prstGeom>
          <a:noFill/>
        </p:spPr>
        <p:txBody>
          <a:bodyPr wrap="none" lIns="91440" tIns="45720" rIns="91440" bIns="45720">
            <a:spAutoFit/>
          </a:bodyPr>
          <a:lstStyle/>
          <a:p>
            <a:pPr algn="ctr"/>
            <a:r>
              <a:rPr lang="es-ES_tradnl" sz="5400" b="1" dirty="0" smtClean="0"/>
              <a:t>8</a:t>
            </a:r>
            <a:endParaRPr lang="es-ES_tradnl" sz="5400" b="1" dirty="0"/>
          </a:p>
        </p:txBody>
      </p:sp>
      <p:sp>
        <p:nvSpPr>
          <p:cNvPr id="29" name="Rectángulo redondeado 28"/>
          <p:cNvSpPr/>
          <p:nvPr/>
        </p:nvSpPr>
        <p:spPr>
          <a:xfrm>
            <a:off x="2843808" y="2780928"/>
            <a:ext cx="5616624" cy="72008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lvl="0" algn="ctr"/>
            <a:r>
              <a:rPr lang="es-ES" sz="1400" dirty="0" smtClean="0"/>
              <a:t>Entrega a la Coordinación de Posgrado los </a:t>
            </a:r>
            <a:r>
              <a:rPr lang="es-ES" sz="1400" dirty="0" err="1" smtClean="0"/>
              <a:t>CD’s</a:t>
            </a:r>
            <a:r>
              <a:rPr lang="es-ES" sz="1400" dirty="0" smtClean="0"/>
              <a:t> conteniendo el documento de Tesis en formato PDF (8 si es Maestría y 10 si es Doctorado)</a:t>
            </a:r>
            <a:endParaRPr lang="es-ES" sz="1400" dirty="0"/>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2542973" y="2804735"/>
            <a:ext cx="4035869" cy="1200329"/>
          </a:xfrm>
          <a:prstGeom prst="rect">
            <a:avLst/>
          </a:prstGeom>
          <a:noFill/>
        </p:spPr>
        <p:txBody>
          <a:bodyPr wrap="none" lIns="91440" tIns="45720" rIns="91440" bIns="45720">
            <a:spAutoFit/>
          </a:bodyPr>
          <a:lstStyle/>
          <a:p>
            <a:pPr algn="ctr"/>
            <a:r>
              <a:rPr lang="es-ES_tradnl" sz="7200" b="1" cap="small" dirty="0" smtClean="0">
                <a:latin typeface="Tw Cen MT"/>
                <a:cs typeface="Tw Cen MT"/>
              </a:rPr>
              <a:t>Posgrado</a:t>
            </a:r>
            <a:endParaRPr lang="es-ES_tradnl" sz="7200" b="1" cap="small" dirty="0">
              <a:latin typeface="Tw Cen MT"/>
              <a:cs typeface="Tw Cen MT"/>
            </a:endParaRPr>
          </a:p>
        </p:txBody>
      </p:sp>
      <p:pic>
        <p:nvPicPr>
          <p:cNvPr id="5" name="Imagen 4"/>
          <p:cNvPicPr>
            <a:picLocks noChangeAspect="1"/>
          </p:cNvPicPr>
          <p:nvPr/>
        </p:nvPicPr>
        <p:blipFill>
          <a:blip r:embed="rId2"/>
          <a:stretch>
            <a:fillRect/>
          </a:stretch>
        </p:blipFill>
        <p:spPr>
          <a:xfrm>
            <a:off x="539552" y="432048"/>
            <a:ext cx="2060848" cy="2060848"/>
          </a:xfrm>
          <a:prstGeom prst="rect">
            <a:avLst/>
          </a:prstGeom>
        </p:spPr>
      </p:pic>
      <p:pic>
        <p:nvPicPr>
          <p:cNvPr id="6" name="Imagen 5"/>
          <p:cNvPicPr>
            <a:picLocks noChangeAspect="1"/>
          </p:cNvPicPr>
          <p:nvPr/>
        </p:nvPicPr>
        <p:blipFill>
          <a:blip r:embed="rId3"/>
          <a:stretch>
            <a:fillRect/>
          </a:stretch>
        </p:blipFill>
        <p:spPr>
          <a:xfrm>
            <a:off x="6156176" y="670650"/>
            <a:ext cx="2016224" cy="1512168"/>
          </a:xfrm>
          <a:prstGeom prst="rect">
            <a:avLst/>
          </a:prstGeom>
        </p:spPr>
      </p:pic>
    </p:spTree>
    <p:extLst>
      <p:ext uri="{BB962C8B-B14F-4D97-AF65-F5344CB8AC3E}">
        <p14:creationId xmlns:p14="http://schemas.microsoft.com/office/powerpoint/2010/main" val="2652856852"/>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5"/>
          <p:cNvGraphicFramePr/>
          <p:nvPr>
            <p:extLst>
              <p:ext uri="{D42A27DB-BD31-4B8C-83A1-F6EECF244321}">
                <p14:modId xmlns:p14="http://schemas.microsoft.com/office/powerpoint/2010/main" val="3896857279"/>
              </p:ext>
            </p:extLst>
          </p:nvPr>
        </p:nvGraphicFramePr>
        <p:xfrm>
          <a:off x="1475656" y="-171400"/>
          <a:ext cx="6096000"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uadroTexto 5"/>
          <p:cNvSpPr txBox="1"/>
          <p:nvPr/>
        </p:nvSpPr>
        <p:spPr>
          <a:xfrm>
            <a:off x="1115616" y="385500"/>
            <a:ext cx="6824173" cy="523220"/>
          </a:xfrm>
          <a:prstGeom prst="rect">
            <a:avLst/>
          </a:prstGeom>
          <a:noFill/>
        </p:spPr>
        <p:txBody>
          <a:bodyPr wrap="none" rtlCol="0">
            <a:spAutoFit/>
          </a:bodyPr>
          <a:lstStyle/>
          <a:p>
            <a:r>
              <a:rPr lang="es-ES" sz="2800" b="1" cap="small" dirty="0" smtClean="0">
                <a:latin typeface="Tw Cen MT"/>
                <a:cs typeface="Tw Cen MT"/>
              </a:rPr>
              <a:t>Maestría y Doctorado en Ecología Tropical</a:t>
            </a:r>
            <a:endParaRPr lang="es-ES" sz="2800" b="1" cap="small" dirty="0">
              <a:solidFill>
                <a:srgbClr val="0000FF"/>
              </a:solidFill>
              <a:latin typeface="Tw Cen MT"/>
              <a:cs typeface="Tw Cen MT"/>
            </a:endParaRPr>
          </a:p>
        </p:txBody>
      </p:sp>
      <p:sp>
        <p:nvSpPr>
          <p:cNvPr id="8" name="Rectángulo redondeado 7"/>
          <p:cNvSpPr/>
          <p:nvPr/>
        </p:nvSpPr>
        <p:spPr>
          <a:xfrm>
            <a:off x="611560" y="5029741"/>
            <a:ext cx="2736305" cy="1351587"/>
          </a:xfrm>
          <a:prstGeom prst="roundRect">
            <a:avLst/>
          </a:prstGeom>
          <a:ln/>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anchor="ctr"/>
          <a:lstStyle/>
          <a:p>
            <a:pPr algn="ctr"/>
            <a:r>
              <a:rPr lang="es-ES" sz="1200" dirty="0" smtClean="0">
                <a:solidFill>
                  <a:schemeClr val="tx1"/>
                </a:solidFill>
                <a:latin typeface="Tw Cen MT"/>
                <a:cs typeface="Tw Cen MT"/>
              </a:rPr>
              <a:t>Reglamento de Estudios de Posgrado 2010</a:t>
            </a:r>
          </a:p>
          <a:p>
            <a:pPr algn="ctr"/>
            <a:endParaRPr lang="es-ES" sz="1200" dirty="0" smtClean="0">
              <a:solidFill>
                <a:schemeClr val="tx1"/>
              </a:solidFill>
              <a:latin typeface="Tw Cen MT"/>
              <a:cs typeface="Tw Cen MT"/>
            </a:endParaRPr>
          </a:p>
          <a:p>
            <a:pPr algn="ctr"/>
            <a:r>
              <a:rPr lang="es-ES_tradnl" sz="1050" dirty="0">
                <a:solidFill>
                  <a:schemeClr val="tx2"/>
                </a:solidFill>
                <a:latin typeface="Tw Cen MT"/>
                <a:cs typeface="Tw Cen MT"/>
              </a:rPr>
              <a:t>http://</a:t>
            </a:r>
            <a:r>
              <a:rPr lang="es-ES_tradnl" sz="1050" dirty="0" err="1">
                <a:solidFill>
                  <a:schemeClr val="tx2"/>
                </a:solidFill>
                <a:latin typeface="Tw Cen MT"/>
                <a:cs typeface="Tw Cen MT"/>
              </a:rPr>
              <a:t>www.uv.mx</a:t>
            </a:r>
            <a:r>
              <a:rPr lang="es-ES_tradnl" sz="1050" dirty="0">
                <a:solidFill>
                  <a:schemeClr val="tx2"/>
                </a:solidFill>
                <a:latin typeface="Tw Cen MT"/>
                <a:cs typeface="Tw Cen MT"/>
              </a:rPr>
              <a:t>/posgrado/files/2012/11/reglamento-general-de-estudios-de-posgrado-2010.pdf</a:t>
            </a:r>
          </a:p>
        </p:txBody>
      </p:sp>
      <p:sp>
        <p:nvSpPr>
          <p:cNvPr id="9" name="Rectángulo redondeado 8"/>
          <p:cNvSpPr/>
          <p:nvPr/>
        </p:nvSpPr>
        <p:spPr>
          <a:xfrm>
            <a:off x="3707904" y="5057877"/>
            <a:ext cx="2736304" cy="1323451"/>
          </a:xfrm>
          <a:prstGeom prst="roundRect">
            <a:avLst/>
          </a:prstGeom>
          <a:ln/>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anchor="ctr"/>
          <a:lstStyle/>
          <a:p>
            <a:pPr algn="ctr"/>
            <a:r>
              <a:rPr lang="es-ES" sz="1200" dirty="0" smtClean="0">
                <a:solidFill>
                  <a:schemeClr val="tx1"/>
                </a:solidFill>
                <a:latin typeface="Tw Cen MT"/>
                <a:cs typeface="Tw Cen MT"/>
              </a:rPr>
              <a:t>Estatuto de los alumnos 2008</a:t>
            </a:r>
          </a:p>
          <a:p>
            <a:pPr algn="ctr"/>
            <a:endParaRPr lang="es-ES" sz="1200" dirty="0" smtClean="0">
              <a:solidFill>
                <a:schemeClr val="tx1"/>
              </a:solidFill>
              <a:latin typeface="Tw Cen MT"/>
              <a:cs typeface="Tw Cen MT"/>
            </a:endParaRPr>
          </a:p>
          <a:p>
            <a:pPr algn="ctr"/>
            <a:r>
              <a:rPr lang="es-ES_tradnl" sz="1050" dirty="0" err="1">
                <a:solidFill>
                  <a:schemeClr val="tx2"/>
                </a:solidFill>
                <a:latin typeface="Tw Cen MT"/>
                <a:cs typeface="Tw Cen MT"/>
              </a:rPr>
              <a:t>https</a:t>
            </a:r>
            <a:r>
              <a:rPr lang="es-ES_tradnl" sz="1050" dirty="0">
                <a:solidFill>
                  <a:schemeClr val="tx2"/>
                </a:solidFill>
                <a:latin typeface="Tw Cen MT"/>
                <a:cs typeface="Tw Cen MT"/>
              </a:rPr>
              <a:t>://</a:t>
            </a:r>
            <a:r>
              <a:rPr lang="es-ES_tradnl" sz="1050" dirty="0" err="1">
                <a:solidFill>
                  <a:schemeClr val="tx2"/>
                </a:solidFill>
                <a:latin typeface="Tw Cen MT"/>
                <a:cs typeface="Tw Cen MT"/>
              </a:rPr>
              <a:t>www.uv.mx</a:t>
            </a:r>
            <a:r>
              <a:rPr lang="es-ES_tradnl" sz="1050" dirty="0">
                <a:solidFill>
                  <a:schemeClr val="tx2"/>
                </a:solidFill>
                <a:latin typeface="Tw Cen MT"/>
                <a:cs typeface="Tw Cen MT"/>
              </a:rPr>
              <a:t>/</a:t>
            </a:r>
            <a:r>
              <a:rPr lang="es-ES_tradnl" sz="1050" dirty="0" err="1">
                <a:solidFill>
                  <a:schemeClr val="tx2"/>
                </a:solidFill>
                <a:latin typeface="Tw Cen MT"/>
                <a:cs typeface="Tw Cen MT"/>
              </a:rPr>
              <a:t>legislacion</a:t>
            </a:r>
            <a:r>
              <a:rPr lang="es-ES_tradnl" sz="1050" dirty="0">
                <a:solidFill>
                  <a:schemeClr val="tx2"/>
                </a:solidFill>
                <a:latin typeface="Tw Cen MT"/>
                <a:cs typeface="Tw Cen MT"/>
              </a:rPr>
              <a:t>/files/2012/12/estatutodelosalumnos2008.pdf</a:t>
            </a:r>
            <a:endParaRPr lang="es-ES" sz="1050" dirty="0">
              <a:solidFill>
                <a:schemeClr val="tx1"/>
              </a:solidFill>
              <a:latin typeface="Tw Cen MT"/>
              <a:cs typeface="Tw Cen MT"/>
            </a:endParaRPr>
          </a:p>
        </p:txBody>
      </p:sp>
      <p:sp>
        <p:nvSpPr>
          <p:cNvPr id="11" name="Redondear rectángulo de esquina diagonal 10"/>
          <p:cNvSpPr/>
          <p:nvPr/>
        </p:nvSpPr>
        <p:spPr>
          <a:xfrm>
            <a:off x="611560" y="3717032"/>
            <a:ext cx="3096344" cy="504056"/>
          </a:xfrm>
          <a:prstGeom prst="round2DiagRect">
            <a:avLst/>
          </a:prstGeom>
          <a:solidFill>
            <a:schemeClr val="accent1"/>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s-MX" sz="1400" b="1" dirty="0" smtClean="0">
                <a:solidFill>
                  <a:schemeClr val="accent1">
                    <a:lumMod val="20000"/>
                    <a:lumOff val="80000"/>
                  </a:schemeClr>
                </a:solidFill>
                <a:latin typeface="Tw Cen MT"/>
                <a:cs typeface="Tw Cen MT"/>
              </a:rPr>
              <a:t>Legislación universitaria pertinente</a:t>
            </a:r>
            <a:endParaRPr lang="es-MX" sz="1400" b="1" dirty="0">
              <a:solidFill>
                <a:schemeClr val="accent1">
                  <a:lumMod val="20000"/>
                  <a:lumOff val="80000"/>
                </a:schemeClr>
              </a:solidFill>
              <a:latin typeface="Tw Cen MT"/>
              <a:cs typeface="Tw Cen MT"/>
            </a:endParaRPr>
          </a:p>
        </p:txBody>
      </p:sp>
      <p:cxnSp>
        <p:nvCxnSpPr>
          <p:cNvPr id="14" name="Conector recto de flecha 13"/>
          <p:cNvCxnSpPr/>
          <p:nvPr/>
        </p:nvCxnSpPr>
        <p:spPr>
          <a:xfrm>
            <a:off x="1835696" y="4365104"/>
            <a:ext cx="0" cy="576064"/>
          </a:xfrm>
          <a:prstGeom prst="straightConnector1">
            <a:avLst/>
          </a:prstGeom>
          <a:ln>
            <a:solidFill>
              <a:schemeClr val="tx2"/>
            </a:solidFill>
            <a:tailEnd type="arrow"/>
          </a:ln>
        </p:spPr>
        <p:style>
          <a:lnRef idx="2">
            <a:schemeClr val="accent1"/>
          </a:lnRef>
          <a:fillRef idx="0">
            <a:schemeClr val="accent1"/>
          </a:fillRef>
          <a:effectRef idx="1">
            <a:schemeClr val="accent1"/>
          </a:effectRef>
          <a:fontRef idx="minor">
            <a:schemeClr val="tx1"/>
          </a:fontRef>
        </p:style>
      </p:cxnSp>
      <p:cxnSp>
        <p:nvCxnSpPr>
          <p:cNvPr id="16" name="Conector recto 15"/>
          <p:cNvCxnSpPr/>
          <p:nvPr/>
        </p:nvCxnSpPr>
        <p:spPr>
          <a:xfrm>
            <a:off x="2627784" y="4365104"/>
            <a:ext cx="0" cy="288032"/>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cxnSp>
        <p:nvCxnSpPr>
          <p:cNvPr id="18" name="Conector recto 17"/>
          <p:cNvCxnSpPr/>
          <p:nvPr/>
        </p:nvCxnSpPr>
        <p:spPr>
          <a:xfrm>
            <a:off x="2627784" y="4653136"/>
            <a:ext cx="2448272"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cxnSp>
        <p:nvCxnSpPr>
          <p:cNvPr id="21" name="Conector recto de flecha 20"/>
          <p:cNvCxnSpPr/>
          <p:nvPr/>
        </p:nvCxnSpPr>
        <p:spPr>
          <a:xfrm>
            <a:off x="5076056" y="4653136"/>
            <a:ext cx="0" cy="288032"/>
          </a:xfrm>
          <a:prstGeom prst="straightConnector1">
            <a:avLst/>
          </a:prstGeom>
          <a:ln>
            <a:solidFill>
              <a:schemeClr val="tx2"/>
            </a:solidFill>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redondeado 1"/>
          <p:cNvSpPr/>
          <p:nvPr/>
        </p:nvSpPr>
        <p:spPr>
          <a:xfrm>
            <a:off x="827584" y="1340768"/>
            <a:ext cx="3528392" cy="79208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s-MX" sz="1400" b="1" dirty="0" smtClean="0">
                <a:latin typeface="Tw Cen MT"/>
                <a:cs typeface="Tw Cen MT"/>
              </a:rPr>
              <a:t>1. Original y copia (para cotejo) de Título </a:t>
            </a:r>
            <a:r>
              <a:rPr lang="es-MX" sz="1400" b="1" dirty="0">
                <a:latin typeface="Tw Cen MT"/>
                <a:cs typeface="Tw Cen MT"/>
              </a:rPr>
              <a:t>profesional del grado anterior y/o acta de examen </a:t>
            </a:r>
            <a:r>
              <a:rPr lang="es-MX" sz="1400" b="1" dirty="0" smtClean="0">
                <a:latin typeface="Tw Cen MT"/>
                <a:cs typeface="Tw Cen MT"/>
              </a:rPr>
              <a:t>profesional</a:t>
            </a:r>
            <a:endParaRPr lang="es-MX" sz="1400" b="1" dirty="0">
              <a:latin typeface="Tw Cen MT"/>
              <a:cs typeface="Tw Cen MT"/>
            </a:endParaRPr>
          </a:p>
        </p:txBody>
      </p:sp>
      <p:sp>
        <p:nvSpPr>
          <p:cNvPr id="8" name="Rectángulo redondeado 7"/>
          <p:cNvSpPr/>
          <p:nvPr/>
        </p:nvSpPr>
        <p:spPr>
          <a:xfrm>
            <a:off x="323528" y="3212976"/>
            <a:ext cx="4680519" cy="316835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r>
              <a:rPr lang="es-ES_tradnl" sz="1400" dirty="0">
                <a:latin typeface="Tw Cen MT"/>
                <a:cs typeface="Tw Cen MT"/>
              </a:rPr>
              <a:t>Para que los aspirantes extranjeros puedan inscribirse deberán presentar:</a:t>
            </a:r>
          </a:p>
          <a:p>
            <a:pPr algn="just"/>
            <a:endParaRPr lang="es-ES_tradnl" sz="1400" dirty="0">
              <a:latin typeface="Tw Cen MT"/>
              <a:cs typeface="Tw Cen MT"/>
            </a:endParaRPr>
          </a:p>
          <a:p>
            <a:pPr marL="342900" indent="-342900" algn="just">
              <a:buFont typeface="+mj-ea"/>
              <a:buAutoNum type="circleNumDbPlain"/>
            </a:pPr>
            <a:r>
              <a:rPr lang="es-ES_tradnl" sz="1400" dirty="0">
                <a:latin typeface="Tw Cen MT"/>
                <a:cs typeface="Tw Cen MT"/>
              </a:rPr>
              <a:t>El certificado de revalidación de estudios, o el comprobante de su trámite, expedido por la Secretaría de Educación Pública, en los niveles que no imparta la Universidad Veracruzana. En los casos en que la </a:t>
            </a:r>
            <a:r>
              <a:rPr lang="es-ES_tradnl" sz="1400" dirty="0" smtClean="0">
                <a:latin typeface="Tw Cen MT"/>
                <a:cs typeface="Tw Cen MT"/>
              </a:rPr>
              <a:t>UV imparta </a:t>
            </a:r>
            <a:r>
              <a:rPr lang="es-ES_tradnl" sz="1400" dirty="0">
                <a:latin typeface="Tw Cen MT"/>
                <a:cs typeface="Tw Cen MT"/>
              </a:rPr>
              <a:t>el nivel de estudios previo, el certificado de revalidación de estudios será expedido por la </a:t>
            </a:r>
            <a:r>
              <a:rPr lang="es-ES_tradnl" sz="1400" dirty="0" smtClean="0">
                <a:latin typeface="Tw Cen MT"/>
                <a:cs typeface="Tw Cen MT"/>
              </a:rPr>
              <a:t>misma</a:t>
            </a:r>
            <a:r>
              <a:rPr lang="es-ES_tradnl" sz="1400" dirty="0">
                <a:latin typeface="Tw Cen MT"/>
                <a:cs typeface="Tw Cen MT"/>
              </a:rPr>
              <a:t>.</a:t>
            </a:r>
          </a:p>
          <a:p>
            <a:pPr marL="342900" indent="-342900" algn="just">
              <a:buFont typeface="+mj-ea"/>
              <a:buAutoNum type="circleNumDbPlain"/>
            </a:pPr>
            <a:endParaRPr lang="es-ES_tradnl" sz="1400" dirty="0">
              <a:latin typeface="Tw Cen MT"/>
              <a:cs typeface="Tw Cen MT"/>
            </a:endParaRPr>
          </a:p>
          <a:p>
            <a:pPr marL="342900" indent="-342900" algn="just">
              <a:buFont typeface="+mj-ea"/>
              <a:buAutoNum type="circleNumDbPlain"/>
            </a:pPr>
            <a:r>
              <a:rPr lang="es-ES_tradnl" sz="1400" dirty="0">
                <a:latin typeface="Tw Cen MT"/>
                <a:cs typeface="Tw Cen MT"/>
              </a:rPr>
              <a:t>La documentación que acredite su estancia legal en el país. </a:t>
            </a:r>
          </a:p>
        </p:txBody>
      </p:sp>
      <p:grpSp>
        <p:nvGrpSpPr>
          <p:cNvPr id="9" name="Agrupar 8"/>
          <p:cNvGrpSpPr/>
          <p:nvPr/>
        </p:nvGrpSpPr>
        <p:grpSpPr>
          <a:xfrm>
            <a:off x="323528" y="332656"/>
            <a:ext cx="6095999" cy="887513"/>
            <a:chOff x="0" y="1436719"/>
            <a:chExt cx="6095999" cy="887513"/>
          </a:xfrm>
        </p:grpSpPr>
        <p:sp>
          <p:nvSpPr>
            <p:cNvPr id="10" name="Flecha derecha 9"/>
            <p:cNvSpPr/>
            <p:nvPr/>
          </p:nvSpPr>
          <p:spPr>
            <a:xfrm>
              <a:off x="0" y="1436719"/>
              <a:ext cx="6095999" cy="887513"/>
            </a:xfrm>
            <a:prstGeom prst="rightArrow">
              <a:avLst>
                <a:gd name="adj1" fmla="val 50000"/>
                <a:gd name="adj2" fmla="val 50000"/>
              </a:avLst>
            </a:prstGeom>
          </p:spPr>
          <p:style>
            <a:lnRef idx="0">
              <a:schemeClr val="lt1">
                <a:hueOff val="0"/>
                <a:satOff val="0"/>
                <a:lumOff val="0"/>
                <a:alphaOff val="0"/>
              </a:schemeClr>
            </a:lnRef>
            <a:fillRef idx="3">
              <a:schemeClr val="accent1">
                <a:shade val="80000"/>
                <a:hueOff val="0"/>
                <a:satOff val="0"/>
                <a:lumOff val="0"/>
                <a:alphaOff val="0"/>
              </a:schemeClr>
            </a:fillRef>
            <a:effectRef idx="2">
              <a:schemeClr val="accent1">
                <a:shade val="80000"/>
                <a:hueOff val="0"/>
                <a:satOff val="0"/>
                <a:lumOff val="0"/>
                <a:alphaOff val="0"/>
              </a:schemeClr>
            </a:effectRef>
            <a:fontRef idx="minor">
              <a:schemeClr val="lt1"/>
            </a:fontRef>
          </p:style>
        </p:sp>
        <p:sp>
          <p:nvSpPr>
            <p:cNvPr id="11" name="Flecha derecha 4"/>
            <p:cNvSpPr/>
            <p:nvPr/>
          </p:nvSpPr>
          <p:spPr>
            <a:xfrm>
              <a:off x="0" y="1658597"/>
              <a:ext cx="5874121" cy="44375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254000" bIns="140893" numCol="1" spcCol="1270" anchor="ctr" anchorCtr="0">
              <a:noAutofit/>
            </a:bodyPr>
            <a:lstStyle/>
            <a:p>
              <a:pPr lvl="0" algn="l" defTabSz="1066800">
                <a:lnSpc>
                  <a:spcPct val="90000"/>
                </a:lnSpc>
                <a:spcBef>
                  <a:spcPct val="0"/>
                </a:spcBef>
                <a:spcAft>
                  <a:spcPct val="35000"/>
                </a:spcAft>
              </a:pPr>
              <a:r>
                <a:rPr lang="es-ES" sz="2400" kern="1200" cap="small" dirty="0" smtClean="0">
                  <a:latin typeface="Tw Cen MT"/>
                  <a:cs typeface="Tw Cen MT"/>
                </a:rPr>
                <a:t>Ingreso - Requisitos</a:t>
              </a:r>
              <a:endParaRPr lang="es-ES" sz="2400" kern="1200" cap="small" dirty="0">
                <a:latin typeface="Tw Cen MT"/>
                <a:cs typeface="Tw Cen MT"/>
              </a:endParaRPr>
            </a:p>
          </p:txBody>
        </p:sp>
      </p:grpSp>
      <p:sp>
        <p:nvSpPr>
          <p:cNvPr id="12" name="Rectángulo redondeado 11"/>
          <p:cNvSpPr/>
          <p:nvPr/>
        </p:nvSpPr>
        <p:spPr>
          <a:xfrm>
            <a:off x="5556448" y="1484784"/>
            <a:ext cx="2543944" cy="86409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s-ES_tradnl" sz="1400" b="1" dirty="0">
                <a:latin typeface="Tw Cen MT"/>
                <a:cs typeface="Tw Cen MT"/>
              </a:rPr>
              <a:t>2. Promedio mínimo de 80/100 en el grado anterior que cursó</a:t>
            </a:r>
          </a:p>
        </p:txBody>
      </p:sp>
      <p:sp>
        <p:nvSpPr>
          <p:cNvPr id="13" name="Rectángulo redondeado 12"/>
          <p:cNvSpPr/>
          <p:nvPr/>
        </p:nvSpPr>
        <p:spPr>
          <a:xfrm>
            <a:off x="5556448" y="2576802"/>
            <a:ext cx="2543944" cy="315645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s-ES_tradnl" sz="1400" dirty="0">
                <a:latin typeface="Tw Cen MT"/>
                <a:cs typeface="Tw Cen MT"/>
              </a:rPr>
              <a:t>Para ello se solicita el certificado de estudios completo, en el caso de que en el certificado no se especifique el promedio general, se anexará una constancia de la </a:t>
            </a:r>
            <a:r>
              <a:rPr lang="es-ES_tradnl" sz="1400" dirty="0" smtClean="0">
                <a:latin typeface="Tw Cen MT"/>
                <a:cs typeface="Tw Cen MT"/>
              </a:rPr>
              <a:t>institución donde se cursó el grado anterior con </a:t>
            </a:r>
            <a:r>
              <a:rPr lang="es-ES_tradnl" sz="1400" dirty="0">
                <a:latin typeface="Tw Cen MT"/>
                <a:cs typeface="Tw Cen MT"/>
              </a:rPr>
              <a:t>el promedio </a:t>
            </a:r>
            <a:r>
              <a:rPr lang="es-ES_tradnl" sz="1400" dirty="0" smtClean="0">
                <a:latin typeface="Tw Cen MT"/>
                <a:cs typeface="Tw Cen MT"/>
              </a:rPr>
              <a:t>general.</a:t>
            </a:r>
            <a:endParaRPr lang="es-ES_tradnl" sz="1400" dirty="0">
              <a:latin typeface="Tw Cen MT"/>
              <a:cs typeface="Tw Cen MT"/>
            </a:endParaRPr>
          </a:p>
        </p:txBody>
      </p:sp>
      <p:sp>
        <p:nvSpPr>
          <p:cNvPr id="14" name="Rectángulo redondeado 13"/>
          <p:cNvSpPr/>
          <p:nvPr/>
        </p:nvSpPr>
        <p:spPr>
          <a:xfrm>
            <a:off x="323528" y="2276872"/>
            <a:ext cx="4680519" cy="72008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r>
              <a:rPr lang="es-ES_tradnl" sz="1400" dirty="0" smtClean="0">
                <a:latin typeface="Tw Cen MT"/>
                <a:cs typeface="Tw Cen MT"/>
              </a:rPr>
              <a:t>Si no cuenta con el título, deberá presentar un documento en el que acredite que se encuentra en trámite</a:t>
            </a:r>
            <a:endParaRPr lang="es-ES_tradnl" sz="1400" dirty="0">
              <a:latin typeface="Tw Cen MT"/>
              <a:cs typeface="Tw Cen MT"/>
            </a:endParaRPr>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redondeado 9"/>
          <p:cNvSpPr/>
          <p:nvPr/>
        </p:nvSpPr>
        <p:spPr>
          <a:xfrm>
            <a:off x="251520" y="3356992"/>
            <a:ext cx="2592288" cy="259228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s-ES_tradnl" sz="1400" dirty="0">
                <a:latin typeface="Tw Cen MT"/>
                <a:cs typeface="Tw Cen MT"/>
              </a:rPr>
              <a:t>Presentar </a:t>
            </a:r>
            <a:r>
              <a:rPr lang="es-ES_tradnl" sz="1400" dirty="0" err="1">
                <a:latin typeface="Tw Cen MT"/>
                <a:cs typeface="Tw Cen MT"/>
              </a:rPr>
              <a:t>documentación</a:t>
            </a:r>
            <a:r>
              <a:rPr lang="es-ES_tradnl" sz="1400" dirty="0">
                <a:latin typeface="Tw Cen MT"/>
                <a:cs typeface="Tw Cen MT"/>
              </a:rPr>
              <a:t> probatoria de conocimientos de </a:t>
            </a:r>
            <a:r>
              <a:rPr lang="es-ES_tradnl" sz="1400" dirty="0" err="1">
                <a:latin typeface="Tw Cen MT"/>
                <a:cs typeface="Tw Cen MT"/>
              </a:rPr>
              <a:t>inglés</a:t>
            </a:r>
            <a:r>
              <a:rPr lang="es-ES_tradnl" sz="1400" dirty="0">
                <a:latin typeface="Tw Cen MT"/>
                <a:cs typeface="Tw Cen MT"/>
              </a:rPr>
              <a:t> nivel intermedio-</a:t>
            </a:r>
            <a:r>
              <a:rPr lang="es-ES_tradnl" sz="1400" dirty="0" smtClean="0">
                <a:latin typeface="Tw Cen MT"/>
                <a:cs typeface="Tw Cen MT"/>
              </a:rPr>
              <a:t>avanzado.</a:t>
            </a:r>
            <a:endParaRPr lang="es-ES_tradnl" sz="1400" dirty="0">
              <a:latin typeface="Tw Cen MT"/>
              <a:cs typeface="Tw Cen MT"/>
            </a:endParaRPr>
          </a:p>
        </p:txBody>
      </p:sp>
      <p:sp>
        <p:nvSpPr>
          <p:cNvPr id="11" name="Rectángulo redondeado 10"/>
          <p:cNvSpPr/>
          <p:nvPr/>
        </p:nvSpPr>
        <p:spPr>
          <a:xfrm>
            <a:off x="323527" y="1700808"/>
            <a:ext cx="2592287" cy="144016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s-ES_tradnl" sz="1400" b="1" dirty="0">
                <a:latin typeface="Tw Cen MT"/>
                <a:cs typeface="Tw Cen MT"/>
              </a:rPr>
              <a:t>3. </a:t>
            </a:r>
            <a:r>
              <a:rPr lang="es-ES_tradnl" sz="1400" b="1" dirty="0" smtClean="0">
                <a:latin typeface="Tw Cen MT"/>
                <a:cs typeface="Tw Cen MT"/>
              </a:rPr>
              <a:t>Constancia de comprensión </a:t>
            </a:r>
            <a:r>
              <a:rPr lang="es-ES_tradnl" sz="1400" b="1" dirty="0">
                <a:latin typeface="Tw Cen MT"/>
                <a:cs typeface="Tw Cen MT"/>
              </a:rPr>
              <a:t>de textos académicos en inglés</a:t>
            </a:r>
          </a:p>
        </p:txBody>
      </p:sp>
      <p:sp>
        <p:nvSpPr>
          <p:cNvPr id="12" name="Rectángulo redondeado 11"/>
          <p:cNvSpPr/>
          <p:nvPr/>
        </p:nvSpPr>
        <p:spPr>
          <a:xfrm>
            <a:off x="3324200" y="1700808"/>
            <a:ext cx="2543944" cy="86409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s-ES_tradnl" sz="1400" b="1" dirty="0" smtClean="0">
                <a:latin typeface="Tw Cen MT"/>
                <a:cs typeface="Tw Cen MT"/>
              </a:rPr>
              <a:t>4. Tres cartas de recomendación académica</a:t>
            </a:r>
            <a:endParaRPr lang="es-ES_tradnl" sz="1400" b="1" dirty="0">
              <a:latin typeface="Tw Cen MT"/>
              <a:cs typeface="Tw Cen MT"/>
            </a:endParaRPr>
          </a:p>
        </p:txBody>
      </p:sp>
      <p:sp>
        <p:nvSpPr>
          <p:cNvPr id="13" name="Rectángulo redondeado 12"/>
          <p:cNvSpPr/>
          <p:nvPr/>
        </p:nvSpPr>
        <p:spPr>
          <a:xfrm>
            <a:off x="3324200" y="2792826"/>
            <a:ext cx="2543944" cy="315645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s-ES_tradnl" sz="1400" dirty="0" smtClean="0">
                <a:latin typeface="Tw Cen MT"/>
                <a:cs typeface="Tw Cen MT"/>
              </a:rPr>
              <a:t>Emitidas por profesores y/o investigadores </a:t>
            </a:r>
            <a:r>
              <a:rPr lang="es-ES_tradnl" sz="1400" dirty="0">
                <a:latin typeface="Tw Cen MT"/>
                <a:cs typeface="Tw Cen MT"/>
              </a:rPr>
              <a:t>con los que </a:t>
            </a:r>
            <a:r>
              <a:rPr lang="es-ES_tradnl" sz="1400" dirty="0" smtClean="0">
                <a:latin typeface="Tw Cen MT"/>
                <a:cs typeface="Tw Cen MT"/>
              </a:rPr>
              <a:t>el alumno haya </a:t>
            </a:r>
            <a:r>
              <a:rPr lang="es-ES_tradnl" sz="1400" dirty="0">
                <a:latin typeface="Tw Cen MT"/>
                <a:cs typeface="Tw Cen MT"/>
              </a:rPr>
              <a:t>estudiado o </a:t>
            </a:r>
            <a:r>
              <a:rPr lang="es-ES_tradnl" sz="1400" dirty="0" smtClean="0">
                <a:latin typeface="Tw Cen MT"/>
                <a:cs typeface="Tw Cen MT"/>
              </a:rPr>
              <a:t>trabajado, dirigidas </a:t>
            </a:r>
            <a:r>
              <a:rPr lang="es-ES_tradnl" sz="1400" dirty="0">
                <a:latin typeface="Tw Cen MT"/>
                <a:cs typeface="Tw Cen MT"/>
              </a:rPr>
              <a:t>al H. Comité de Admisión del </a:t>
            </a:r>
            <a:r>
              <a:rPr lang="es-ES_tradnl" sz="1400" dirty="0" smtClean="0">
                <a:latin typeface="Tw Cen MT"/>
                <a:cs typeface="Tw Cen MT"/>
              </a:rPr>
              <a:t>CITRO. El formato es libre.</a:t>
            </a:r>
            <a:endParaRPr lang="es-ES_tradnl" sz="1400" dirty="0">
              <a:latin typeface="Tw Cen MT"/>
              <a:cs typeface="Tw Cen MT"/>
            </a:endParaRPr>
          </a:p>
        </p:txBody>
      </p:sp>
      <p:grpSp>
        <p:nvGrpSpPr>
          <p:cNvPr id="17" name="Agrupar 16"/>
          <p:cNvGrpSpPr/>
          <p:nvPr/>
        </p:nvGrpSpPr>
        <p:grpSpPr>
          <a:xfrm>
            <a:off x="323528" y="476672"/>
            <a:ext cx="6095999" cy="887513"/>
            <a:chOff x="0" y="1436719"/>
            <a:chExt cx="6095999" cy="887513"/>
          </a:xfrm>
        </p:grpSpPr>
        <p:sp>
          <p:nvSpPr>
            <p:cNvPr id="18" name="Flecha derecha 17"/>
            <p:cNvSpPr/>
            <p:nvPr/>
          </p:nvSpPr>
          <p:spPr>
            <a:xfrm>
              <a:off x="0" y="1436719"/>
              <a:ext cx="6095999" cy="887513"/>
            </a:xfrm>
            <a:prstGeom prst="rightArrow">
              <a:avLst>
                <a:gd name="adj1" fmla="val 50000"/>
                <a:gd name="adj2" fmla="val 50000"/>
              </a:avLst>
            </a:prstGeom>
          </p:spPr>
          <p:style>
            <a:lnRef idx="0">
              <a:schemeClr val="lt1">
                <a:hueOff val="0"/>
                <a:satOff val="0"/>
                <a:lumOff val="0"/>
                <a:alphaOff val="0"/>
              </a:schemeClr>
            </a:lnRef>
            <a:fillRef idx="3">
              <a:schemeClr val="accent1">
                <a:shade val="80000"/>
                <a:hueOff val="0"/>
                <a:satOff val="0"/>
                <a:lumOff val="0"/>
                <a:alphaOff val="0"/>
              </a:schemeClr>
            </a:fillRef>
            <a:effectRef idx="2">
              <a:schemeClr val="accent1">
                <a:shade val="80000"/>
                <a:hueOff val="0"/>
                <a:satOff val="0"/>
                <a:lumOff val="0"/>
                <a:alphaOff val="0"/>
              </a:schemeClr>
            </a:effectRef>
            <a:fontRef idx="minor">
              <a:schemeClr val="lt1"/>
            </a:fontRef>
          </p:style>
        </p:sp>
        <p:sp>
          <p:nvSpPr>
            <p:cNvPr id="19" name="Flecha derecha 4"/>
            <p:cNvSpPr/>
            <p:nvPr/>
          </p:nvSpPr>
          <p:spPr>
            <a:xfrm>
              <a:off x="0" y="1658597"/>
              <a:ext cx="5874121" cy="44375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254000" bIns="140893" numCol="1" spcCol="1270" anchor="ctr" anchorCtr="0">
              <a:noAutofit/>
            </a:bodyPr>
            <a:lstStyle/>
            <a:p>
              <a:pPr lvl="0" algn="l" defTabSz="1066800">
                <a:lnSpc>
                  <a:spcPct val="90000"/>
                </a:lnSpc>
                <a:spcBef>
                  <a:spcPct val="0"/>
                </a:spcBef>
                <a:spcAft>
                  <a:spcPct val="35000"/>
                </a:spcAft>
              </a:pPr>
              <a:r>
                <a:rPr lang="es-ES" sz="2400" kern="1200" cap="small" dirty="0" smtClean="0">
                  <a:latin typeface="Tw Cen MT"/>
                  <a:cs typeface="Tw Cen MT"/>
                </a:rPr>
                <a:t>Ingreso - Requisitos</a:t>
              </a:r>
              <a:endParaRPr lang="es-ES" sz="2400" kern="1200" cap="small" dirty="0">
                <a:latin typeface="Tw Cen MT"/>
                <a:cs typeface="Tw Cen MT"/>
              </a:endParaRPr>
            </a:p>
          </p:txBody>
        </p:sp>
      </p:grpSp>
      <p:sp>
        <p:nvSpPr>
          <p:cNvPr id="14" name="Rectángulo redondeado 13"/>
          <p:cNvSpPr/>
          <p:nvPr/>
        </p:nvSpPr>
        <p:spPr>
          <a:xfrm>
            <a:off x="6516216" y="1700808"/>
            <a:ext cx="1872208" cy="108012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s-ES_tradnl" sz="1400" b="1" dirty="0" smtClean="0">
                <a:latin typeface="Tw Cen MT"/>
                <a:cs typeface="Tw Cen MT"/>
              </a:rPr>
              <a:t>5. Carta compromiso de un académico del CITRO</a:t>
            </a:r>
            <a:endParaRPr lang="es-ES_tradnl" sz="1400" b="1" dirty="0">
              <a:latin typeface="Tw Cen MT"/>
              <a:cs typeface="Tw Cen MT"/>
            </a:endParaRPr>
          </a:p>
        </p:txBody>
      </p:sp>
      <p:sp>
        <p:nvSpPr>
          <p:cNvPr id="15" name="Rectángulo redondeado 14"/>
          <p:cNvSpPr/>
          <p:nvPr/>
        </p:nvSpPr>
        <p:spPr>
          <a:xfrm>
            <a:off x="6516216" y="2996952"/>
            <a:ext cx="1872208" cy="324036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s-ES_tradnl" sz="1400" dirty="0">
                <a:latin typeface="Tw Cen MT"/>
                <a:cs typeface="Tw Cen MT"/>
              </a:rPr>
              <a:t>D</a:t>
            </a:r>
            <a:r>
              <a:rPr lang="es-ES_tradnl" sz="1400" dirty="0" smtClean="0">
                <a:latin typeface="Tw Cen MT"/>
                <a:cs typeface="Tw Cen MT"/>
              </a:rPr>
              <a:t>ocumento en el cual el investigador se responsabiliza de </a:t>
            </a:r>
            <a:r>
              <a:rPr lang="es-ES_tradnl" sz="1400" dirty="0">
                <a:latin typeface="Tw Cen MT"/>
                <a:cs typeface="Tw Cen MT"/>
              </a:rPr>
              <a:t>fungir como tutor-director </a:t>
            </a:r>
            <a:r>
              <a:rPr lang="es-ES_tradnl" sz="1400" dirty="0" smtClean="0">
                <a:latin typeface="Tw Cen MT"/>
                <a:cs typeface="Tw Cen MT"/>
              </a:rPr>
              <a:t>durante los </a:t>
            </a:r>
            <a:r>
              <a:rPr lang="es-ES_tradnl" sz="1400" dirty="0">
                <a:latin typeface="Tw Cen MT"/>
                <a:cs typeface="Tw Cen MT"/>
              </a:rPr>
              <a:t>estudios de </a:t>
            </a:r>
            <a:r>
              <a:rPr lang="es-ES_tradnl" sz="1400" dirty="0" smtClean="0">
                <a:latin typeface="Tw Cen MT"/>
                <a:cs typeface="Tw Cen MT"/>
              </a:rPr>
              <a:t>posgrado del alumno (Formato AL1).</a:t>
            </a:r>
            <a:endParaRPr lang="es-ES_tradnl" sz="1400" dirty="0">
              <a:latin typeface="Tw Cen MT"/>
              <a:cs typeface="Tw Cen MT"/>
            </a:endParaRPr>
          </a:p>
        </p:txBody>
      </p:sp>
    </p:spTree>
    <p:extLst>
      <p:ext uri="{BB962C8B-B14F-4D97-AF65-F5344CB8AC3E}">
        <p14:creationId xmlns:p14="http://schemas.microsoft.com/office/powerpoint/2010/main" val="64094209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redondeado 13"/>
          <p:cNvSpPr/>
          <p:nvPr/>
        </p:nvSpPr>
        <p:spPr>
          <a:xfrm>
            <a:off x="715428" y="1484784"/>
            <a:ext cx="5141295" cy="86409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s-ES_tradnl" sz="1400" b="1" dirty="0" smtClean="0">
                <a:latin typeface="Tw Cen MT"/>
                <a:cs typeface="Tw Cen MT"/>
              </a:rPr>
              <a:t>6. Anteproyecto de tesis</a:t>
            </a:r>
            <a:endParaRPr lang="es-ES_tradnl" sz="1400" b="1" dirty="0">
              <a:latin typeface="Tw Cen MT"/>
              <a:cs typeface="Tw Cen MT"/>
            </a:endParaRPr>
          </a:p>
        </p:txBody>
      </p:sp>
      <p:sp>
        <p:nvSpPr>
          <p:cNvPr id="15" name="Rectángulo redondeado 14"/>
          <p:cNvSpPr/>
          <p:nvPr/>
        </p:nvSpPr>
        <p:spPr>
          <a:xfrm>
            <a:off x="683568" y="2564904"/>
            <a:ext cx="5184576" cy="397299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marL="342900" indent="-342900" algn="just">
              <a:buFont typeface="+mj-ea"/>
              <a:buAutoNum type="circleNumDbPlain"/>
            </a:pPr>
            <a:r>
              <a:rPr lang="es-ES_tradnl" sz="1400" dirty="0">
                <a:latin typeface="Tw Cen MT"/>
                <a:cs typeface="Tw Cen MT"/>
              </a:rPr>
              <a:t>I</a:t>
            </a:r>
            <a:r>
              <a:rPr lang="es-ES_tradnl" sz="1400" dirty="0" smtClean="0">
                <a:latin typeface="Tw Cen MT"/>
                <a:cs typeface="Tw Cen MT"/>
              </a:rPr>
              <a:t>ncluir t</a:t>
            </a:r>
            <a:r>
              <a:rPr lang="es-ES" sz="1400" dirty="0" smtClean="0">
                <a:latin typeface="Tw Cen MT"/>
                <a:cs typeface="Tw Cen MT"/>
              </a:rPr>
              <a:t>í</a:t>
            </a:r>
            <a:r>
              <a:rPr lang="es-ES_tradnl" sz="1400" dirty="0" err="1" smtClean="0">
                <a:latin typeface="Tw Cen MT"/>
                <a:cs typeface="Tw Cen MT"/>
              </a:rPr>
              <a:t>tulo</a:t>
            </a:r>
            <a:r>
              <a:rPr lang="es-ES_tradnl" sz="1400" dirty="0" smtClean="0">
                <a:latin typeface="Tw Cen MT"/>
                <a:cs typeface="Tw Cen MT"/>
              </a:rPr>
              <a:t>, </a:t>
            </a:r>
            <a:r>
              <a:rPr lang="es-ES_tradnl" sz="1400" dirty="0">
                <a:latin typeface="Tw Cen MT"/>
                <a:cs typeface="Tw Cen MT"/>
              </a:rPr>
              <a:t>introducción y antecedentes, justificación e importancia de la contribución, objetivo general y particulares, métodos de obtención de información y de análisis estadístico, calendario de trabajo y bibliografía.</a:t>
            </a:r>
          </a:p>
          <a:p>
            <a:pPr marL="342900" indent="-342900" algn="just">
              <a:buFont typeface="+mj-ea"/>
              <a:buAutoNum type="circleNumDbPlain"/>
            </a:pPr>
            <a:endParaRPr lang="es-ES_tradnl" sz="1400" dirty="0" smtClean="0">
              <a:latin typeface="Tw Cen MT"/>
              <a:cs typeface="Tw Cen MT"/>
            </a:endParaRPr>
          </a:p>
          <a:p>
            <a:pPr marL="342900" indent="-342900" algn="just">
              <a:buFont typeface="+mj-ea"/>
              <a:buAutoNum type="circleNumDbPlain"/>
            </a:pPr>
            <a:r>
              <a:rPr lang="es-ES_tradnl" sz="1400" dirty="0" smtClean="0">
                <a:latin typeface="Tw Cen MT"/>
                <a:cs typeface="Tw Cen MT"/>
              </a:rPr>
              <a:t>No exceder seis cuartillas de extensión, en letra Times </a:t>
            </a:r>
            <a:r>
              <a:rPr lang="es-ES_tradnl" sz="1400" dirty="0">
                <a:latin typeface="Tw Cen MT"/>
                <a:cs typeface="Tw Cen MT"/>
              </a:rPr>
              <a:t>New </a:t>
            </a:r>
            <a:r>
              <a:rPr lang="es-ES_tradnl" sz="1400" dirty="0" err="1">
                <a:latin typeface="Tw Cen MT"/>
                <a:cs typeface="Tw Cen MT"/>
              </a:rPr>
              <a:t>Roman</a:t>
            </a:r>
            <a:r>
              <a:rPr lang="es-ES_tradnl" sz="1400" dirty="0">
                <a:latin typeface="Tw Cen MT"/>
                <a:cs typeface="Tw Cen MT"/>
              </a:rPr>
              <a:t> 12, interlineado </a:t>
            </a:r>
            <a:r>
              <a:rPr lang="es-ES_tradnl" sz="1400" dirty="0" smtClean="0">
                <a:latin typeface="Tw Cen MT"/>
                <a:cs typeface="Tw Cen MT"/>
              </a:rPr>
              <a:t>sencillo. </a:t>
            </a:r>
          </a:p>
          <a:p>
            <a:pPr marL="342900" indent="-342900" algn="just">
              <a:buFont typeface="+mj-ea"/>
              <a:buAutoNum type="circleNumDbPlain"/>
            </a:pPr>
            <a:endParaRPr lang="es-ES_tradnl" sz="1400" dirty="0">
              <a:latin typeface="Tw Cen MT"/>
              <a:cs typeface="Tw Cen MT"/>
            </a:endParaRPr>
          </a:p>
          <a:p>
            <a:pPr marL="342900" indent="-342900" algn="just">
              <a:buFont typeface="+mj-ea"/>
              <a:buAutoNum type="circleNumDbPlain"/>
            </a:pPr>
            <a:r>
              <a:rPr lang="es-ES_tradnl" sz="1400" dirty="0" smtClean="0">
                <a:latin typeface="Tw Cen MT"/>
                <a:cs typeface="Tw Cen MT"/>
              </a:rPr>
              <a:t>Contar con el </a:t>
            </a:r>
            <a:r>
              <a:rPr lang="es-ES_tradnl" sz="1400" dirty="0">
                <a:latin typeface="Tw Cen MT"/>
                <a:cs typeface="Tw Cen MT"/>
              </a:rPr>
              <a:t>visto bueno del académico que fungirá como </a:t>
            </a:r>
            <a:r>
              <a:rPr lang="es-ES_tradnl" sz="1400" dirty="0" smtClean="0">
                <a:latin typeface="Tw Cen MT"/>
                <a:cs typeface="Tw Cen MT"/>
              </a:rPr>
              <a:t>tutor</a:t>
            </a:r>
            <a:r>
              <a:rPr lang="es-ES_tradnl" sz="1400" dirty="0">
                <a:latin typeface="Tw Cen MT"/>
                <a:cs typeface="Tw Cen MT"/>
              </a:rPr>
              <a:t>-</a:t>
            </a:r>
            <a:r>
              <a:rPr lang="es-ES_tradnl" sz="1400" dirty="0" smtClean="0">
                <a:latin typeface="Tw Cen MT"/>
                <a:cs typeface="Tw Cen MT"/>
              </a:rPr>
              <a:t>director</a:t>
            </a:r>
            <a:r>
              <a:rPr lang="es-ES_tradnl" sz="1400" dirty="0">
                <a:latin typeface="Tw Cen MT"/>
                <a:cs typeface="Tw Cen MT"/>
              </a:rPr>
              <a:t>.</a:t>
            </a:r>
          </a:p>
        </p:txBody>
      </p:sp>
      <p:sp>
        <p:nvSpPr>
          <p:cNvPr id="16" name="Rectángulo redondeado 15"/>
          <p:cNvSpPr/>
          <p:nvPr/>
        </p:nvSpPr>
        <p:spPr>
          <a:xfrm>
            <a:off x="6588224" y="1484784"/>
            <a:ext cx="1872208" cy="86409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s-ES_tradnl" sz="1400" b="1" dirty="0">
                <a:latin typeface="Tw Cen MT"/>
                <a:cs typeface="Tw Cen MT"/>
              </a:rPr>
              <a:t>7</a:t>
            </a:r>
            <a:r>
              <a:rPr lang="es-ES_tradnl" sz="1400" b="1" dirty="0" smtClean="0">
                <a:latin typeface="Tw Cen MT"/>
                <a:cs typeface="Tw Cen MT"/>
              </a:rPr>
              <a:t>. </a:t>
            </a:r>
            <a:r>
              <a:rPr lang="es-ES_tradnl" sz="1400" b="1" dirty="0" err="1" smtClean="0">
                <a:latin typeface="Tw Cen MT"/>
                <a:cs typeface="Tw Cen MT"/>
              </a:rPr>
              <a:t>Curriculum</a:t>
            </a:r>
            <a:r>
              <a:rPr lang="es-ES_tradnl" sz="1400" b="1" dirty="0" smtClean="0">
                <a:latin typeface="Tw Cen MT"/>
                <a:cs typeface="Tw Cen MT"/>
              </a:rPr>
              <a:t> vitae en extenso </a:t>
            </a:r>
            <a:endParaRPr lang="es-ES_tradnl" sz="1400" b="1" dirty="0">
              <a:latin typeface="Tw Cen MT"/>
              <a:cs typeface="Tw Cen MT"/>
            </a:endParaRPr>
          </a:p>
        </p:txBody>
      </p:sp>
      <p:sp>
        <p:nvSpPr>
          <p:cNvPr id="17" name="Rectángulo redondeado 16"/>
          <p:cNvSpPr/>
          <p:nvPr/>
        </p:nvSpPr>
        <p:spPr>
          <a:xfrm>
            <a:off x="6611887" y="3632466"/>
            <a:ext cx="1872208" cy="238882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r>
              <a:rPr lang="es-ES_tradnl" sz="1400" dirty="0">
                <a:latin typeface="Tw Cen MT"/>
                <a:cs typeface="Tw Cen MT"/>
              </a:rPr>
              <a:t>S</a:t>
            </a:r>
            <a:r>
              <a:rPr lang="es-ES_tradnl" sz="1400" dirty="0" smtClean="0">
                <a:latin typeface="Tw Cen MT"/>
                <a:cs typeface="Tw Cen MT"/>
              </a:rPr>
              <a:t>i el alumno aun aún </a:t>
            </a:r>
            <a:r>
              <a:rPr lang="es-ES_tradnl" sz="1400" dirty="0">
                <a:latin typeface="Tw Cen MT"/>
                <a:cs typeface="Tw Cen MT"/>
              </a:rPr>
              <a:t>no cuenta con esta </a:t>
            </a:r>
            <a:r>
              <a:rPr lang="es-ES_tradnl" sz="1400" dirty="0" smtClean="0">
                <a:latin typeface="Tw Cen MT"/>
                <a:cs typeface="Tw Cen MT"/>
              </a:rPr>
              <a:t>clave, se puede obtener en la liga:</a:t>
            </a:r>
          </a:p>
          <a:p>
            <a:pPr algn="just"/>
            <a:endParaRPr lang="es-ES_tradnl" sz="1400" dirty="0">
              <a:latin typeface="Tw Cen MT"/>
              <a:cs typeface="Tw Cen MT"/>
            </a:endParaRPr>
          </a:p>
          <a:p>
            <a:r>
              <a:rPr lang="en-US" sz="1100" dirty="0">
                <a:solidFill>
                  <a:schemeClr val="accent1">
                    <a:lumMod val="50000"/>
                  </a:schemeClr>
                </a:solidFill>
                <a:latin typeface="Tw Cen MT"/>
                <a:cs typeface="Tw Cen MT"/>
              </a:rPr>
              <a:t>http://siicyt.main.conacyt.mx:9096/</a:t>
            </a:r>
            <a:r>
              <a:rPr lang="en-US" sz="1100" dirty="0" err="1">
                <a:solidFill>
                  <a:schemeClr val="accent1">
                    <a:lumMod val="50000"/>
                  </a:schemeClr>
                </a:solidFill>
                <a:latin typeface="Tw Cen MT"/>
                <a:cs typeface="Tw Cen MT"/>
              </a:rPr>
              <a:t>psp</a:t>
            </a:r>
            <a:r>
              <a:rPr lang="en-US" sz="1100" dirty="0">
                <a:solidFill>
                  <a:schemeClr val="accent1">
                    <a:lumMod val="50000"/>
                  </a:schemeClr>
                </a:solidFill>
                <a:latin typeface="Tw Cen MT"/>
                <a:cs typeface="Tw Cen MT"/>
              </a:rPr>
              <a:t>/REGCYT3/?</a:t>
            </a:r>
            <a:r>
              <a:rPr lang="en-US" sz="1100" dirty="0" err="1">
                <a:solidFill>
                  <a:schemeClr val="accent1">
                    <a:lumMod val="50000"/>
                  </a:schemeClr>
                </a:solidFill>
                <a:latin typeface="Tw Cen MT"/>
                <a:cs typeface="Tw Cen MT"/>
              </a:rPr>
              <a:t>cmd</a:t>
            </a:r>
            <a:r>
              <a:rPr lang="en-US" sz="1100" dirty="0">
                <a:solidFill>
                  <a:schemeClr val="accent1">
                    <a:lumMod val="50000"/>
                  </a:schemeClr>
                </a:solidFill>
                <a:latin typeface="Tw Cen MT"/>
                <a:cs typeface="Tw Cen MT"/>
              </a:rPr>
              <a:t>=</a:t>
            </a:r>
            <a:r>
              <a:rPr lang="en-US" sz="1100" dirty="0" err="1">
                <a:solidFill>
                  <a:schemeClr val="accent1">
                    <a:lumMod val="50000"/>
                  </a:schemeClr>
                </a:solidFill>
                <a:latin typeface="Tw Cen MT"/>
                <a:cs typeface="Tw Cen MT"/>
              </a:rPr>
              <a:t>login&amp;languageCd</a:t>
            </a:r>
            <a:r>
              <a:rPr lang="en-US" sz="1100" dirty="0">
                <a:solidFill>
                  <a:schemeClr val="accent1">
                    <a:lumMod val="50000"/>
                  </a:schemeClr>
                </a:solidFill>
                <a:latin typeface="Tw Cen MT"/>
                <a:cs typeface="Tw Cen MT"/>
              </a:rPr>
              <a:t>=ESP</a:t>
            </a:r>
            <a:endParaRPr lang="es-ES_tradnl" sz="1100" dirty="0" smtClean="0">
              <a:solidFill>
                <a:schemeClr val="accent1">
                  <a:lumMod val="50000"/>
                </a:schemeClr>
              </a:solidFill>
              <a:latin typeface="Tw Cen MT"/>
              <a:cs typeface="Tw Cen MT"/>
            </a:endParaRPr>
          </a:p>
        </p:txBody>
      </p:sp>
      <p:sp>
        <p:nvSpPr>
          <p:cNvPr id="18" name="Rectángulo redondeado 17"/>
          <p:cNvSpPr/>
          <p:nvPr/>
        </p:nvSpPr>
        <p:spPr>
          <a:xfrm>
            <a:off x="6588224" y="2564904"/>
            <a:ext cx="1872208" cy="79208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s-ES_tradnl" sz="1400" b="1" dirty="0" smtClean="0">
                <a:latin typeface="Tw Cen MT"/>
                <a:cs typeface="Tw Cen MT"/>
              </a:rPr>
              <a:t>8. Clave de CVU del </a:t>
            </a:r>
            <a:r>
              <a:rPr lang="es-ES_tradnl" sz="1400" b="1" dirty="0" err="1" smtClean="0">
                <a:latin typeface="Tw Cen MT"/>
                <a:cs typeface="Tw Cen MT"/>
              </a:rPr>
              <a:t>CONACyt</a:t>
            </a:r>
            <a:endParaRPr lang="es-ES_tradnl" sz="1400" b="1" dirty="0">
              <a:latin typeface="Tw Cen MT"/>
              <a:cs typeface="Tw Cen MT"/>
            </a:endParaRPr>
          </a:p>
        </p:txBody>
      </p:sp>
      <p:grpSp>
        <p:nvGrpSpPr>
          <p:cNvPr id="12" name="Agrupar 11"/>
          <p:cNvGrpSpPr/>
          <p:nvPr/>
        </p:nvGrpSpPr>
        <p:grpSpPr>
          <a:xfrm>
            <a:off x="323528" y="332656"/>
            <a:ext cx="6095999" cy="887513"/>
            <a:chOff x="0" y="1436719"/>
            <a:chExt cx="6095999" cy="887513"/>
          </a:xfrm>
        </p:grpSpPr>
        <p:sp>
          <p:nvSpPr>
            <p:cNvPr id="13" name="Flecha derecha 12"/>
            <p:cNvSpPr/>
            <p:nvPr/>
          </p:nvSpPr>
          <p:spPr>
            <a:xfrm>
              <a:off x="0" y="1436719"/>
              <a:ext cx="6095999" cy="887513"/>
            </a:xfrm>
            <a:prstGeom prst="rightArrow">
              <a:avLst>
                <a:gd name="adj1" fmla="val 50000"/>
                <a:gd name="adj2" fmla="val 50000"/>
              </a:avLst>
            </a:prstGeom>
          </p:spPr>
          <p:style>
            <a:lnRef idx="0">
              <a:schemeClr val="lt1">
                <a:hueOff val="0"/>
                <a:satOff val="0"/>
                <a:lumOff val="0"/>
                <a:alphaOff val="0"/>
              </a:schemeClr>
            </a:lnRef>
            <a:fillRef idx="3">
              <a:schemeClr val="accent1">
                <a:shade val="80000"/>
                <a:hueOff val="0"/>
                <a:satOff val="0"/>
                <a:lumOff val="0"/>
                <a:alphaOff val="0"/>
              </a:schemeClr>
            </a:fillRef>
            <a:effectRef idx="2">
              <a:schemeClr val="accent1">
                <a:shade val="80000"/>
                <a:hueOff val="0"/>
                <a:satOff val="0"/>
                <a:lumOff val="0"/>
                <a:alphaOff val="0"/>
              </a:schemeClr>
            </a:effectRef>
            <a:fontRef idx="minor">
              <a:schemeClr val="lt1"/>
            </a:fontRef>
          </p:style>
        </p:sp>
        <p:sp>
          <p:nvSpPr>
            <p:cNvPr id="22" name="Flecha derecha 4"/>
            <p:cNvSpPr/>
            <p:nvPr/>
          </p:nvSpPr>
          <p:spPr>
            <a:xfrm>
              <a:off x="0" y="1658597"/>
              <a:ext cx="5874121" cy="44375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254000" bIns="140893" numCol="1" spcCol="1270" anchor="ctr" anchorCtr="0">
              <a:noAutofit/>
            </a:bodyPr>
            <a:lstStyle/>
            <a:p>
              <a:pPr lvl="0" algn="l" defTabSz="1066800">
                <a:lnSpc>
                  <a:spcPct val="90000"/>
                </a:lnSpc>
                <a:spcBef>
                  <a:spcPct val="0"/>
                </a:spcBef>
                <a:spcAft>
                  <a:spcPct val="35000"/>
                </a:spcAft>
              </a:pPr>
              <a:r>
                <a:rPr lang="es-ES" sz="2400" kern="1200" cap="small" dirty="0" smtClean="0">
                  <a:latin typeface="Tw Cen MT"/>
                  <a:cs typeface="Tw Cen MT"/>
                </a:rPr>
                <a:t>Ingreso - Requisitos</a:t>
              </a:r>
              <a:endParaRPr lang="es-ES" sz="2400" kern="1200" cap="small" dirty="0">
                <a:latin typeface="Tw Cen MT"/>
                <a:cs typeface="Tw Cen MT"/>
              </a:endParaRPr>
            </a:p>
          </p:txBody>
        </p:sp>
      </p:grpSp>
    </p:spTree>
    <p:extLst>
      <p:ext uri="{BB962C8B-B14F-4D97-AF65-F5344CB8AC3E}">
        <p14:creationId xmlns:p14="http://schemas.microsoft.com/office/powerpoint/2010/main" val="166047094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Agrupar 13"/>
          <p:cNvGrpSpPr/>
          <p:nvPr/>
        </p:nvGrpSpPr>
        <p:grpSpPr>
          <a:xfrm>
            <a:off x="313176" y="260648"/>
            <a:ext cx="4690872" cy="887513"/>
            <a:chOff x="1386129" y="1732379"/>
            <a:chExt cx="4690872" cy="887513"/>
          </a:xfrm>
        </p:grpSpPr>
        <p:sp>
          <p:nvSpPr>
            <p:cNvPr id="15" name="Flecha derecha 14"/>
            <p:cNvSpPr/>
            <p:nvPr/>
          </p:nvSpPr>
          <p:spPr>
            <a:xfrm>
              <a:off x="1386129" y="1732379"/>
              <a:ext cx="4690872" cy="887513"/>
            </a:xfrm>
            <a:prstGeom prst="rightArrow">
              <a:avLst>
                <a:gd name="adj1" fmla="val 50000"/>
                <a:gd name="adj2" fmla="val 50000"/>
              </a:avLst>
            </a:prstGeom>
          </p:spPr>
          <p:style>
            <a:lnRef idx="0">
              <a:schemeClr val="lt1">
                <a:hueOff val="0"/>
                <a:satOff val="0"/>
                <a:lumOff val="0"/>
                <a:alphaOff val="0"/>
              </a:schemeClr>
            </a:lnRef>
            <a:fillRef idx="3">
              <a:schemeClr val="accent1">
                <a:shade val="80000"/>
                <a:hueOff val="102082"/>
                <a:satOff val="-1464"/>
                <a:lumOff val="8538"/>
                <a:alphaOff val="0"/>
              </a:schemeClr>
            </a:fillRef>
            <a:effectRef idx="2">
              <a:schemeClr val="accent1">
                <a:shade val="80000"/>
                <a:hueOff val="102082"/>
                <a:satOff val="-1464"/>
                <a:lumOff val="8538"/>
                <a:alphaOff val="0"/>
              </a:schemeClr>
            </a:effectRef>
            <a:fontRef idx="minor">
              <a:schemeClr val="lt1"/>
            </a:fontRef>
          </p:style>
        </p:sp>
        <p:sp>
          <p:nvSpPr>
            <p:cNvPr id="16" name="Flecha derecha 4"/>
            <p:cNvSpPr/>
            <p:nvPr/>
          </p:nvSpPr>
          <p:spPr>
            <a:xfrm>
              <a:off x="1386129" y="1954257"/>
              <a:ext cx="4468994" cy="44375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254000" bIns="140893" numCol="1" spcCol="1270" anchor="ctr" anchorCtr="0">
              <a:noAutofit/>
            </a:bodyPr>
            <a:lstStyle/>
            <a:p>
              <a:pPr lvl="0" algn="l" defTabSz="1066800">
                <a:lnSpc>
                  <a:spcPct val="90000"/>
                </a:lnSpc>
                <a:spcBef>
                  <a:spcPct val="0"/>
                </a:spcBef>
                <a:spcAft>
                  <a:spcPct val="35000"/>
                </a:spcAft>
              </a:pPr>
              <a:r>
                <a:rPr lang="es-ES" sz="2400" kern="1200" cap="small" dirty="0" smtClean="0">
                  <a:latin typeface="Tw Cen MT"/>
                  <a:cs typeface="Tw Cen MT"/>
                </a:rPr>
                <a:t>Ingreso – Selección de aspirantes</a:t>
              </a:r>
              <a:endParaRPr lang="es-ES" sz="2400" kern="1200" cap="small" dirty="0">
                <a:latin typeface="Tw Cen MT"/>
                <a:cs typeface="Tw Cen MT"/>
              </a:endParaRPr>
            </a:p>
          </p:txBody>
        </p:sp>
      </p:grpSp>
      <p:graphicFrame>
        <p:nvGraphicFramePr>
          <p:cNvPr id="18" name="Diagrama 17"/>
          <p:cNvGraphicFramePr/>
          <p:nvPr>
            <p:extLst>
              <p:ext uri="{D42A27DB-BD31-4B8C-83A1-F6EECF244321}">
                <p14:modId xmlns:p14="http://schemas.microsoft.com/office/powerpoint/2010/main" val="3550203525"/>
              </p:ext>
            </p:extLst>
          </p:nvPr>
        </p:nvGraphicFramePr>
        <p:xfrm>
          <a:off x="-756592" y="1268760"/>
          <a:ext cx="6096000" cy="5200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2" name="Flecha a la derecha con bandas 21"/>
          <p:cNvSpPr/>
          <p:nvPr/>
        </p:nvSpPr>
        <p:spPr>
          <a:xfrm>
            <a:off x="4067944" y="2132856"/>
            <a:ext cx="864096" cy="648072"/>
          </a:xfrm>
          <a:prstGeom prst="stripedRightArrow">
            <a:avLst/>
          </a:prstGeom>
          <a:solidFill>
            <a:schemeClr val="accent1">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latin typeface="Tw Cen MT"/>
              <a:cs typeface="Tw Cen MT"/>
            </a:endParaRPr>
          </a:p>
        </p:txBody>
      </p:sp>
      <p:sp>
        <p:nvSpPr>
          <p:cNvPr id="23" name="Rectángulo redondeado 22"/>
          <p:cNvSpPr/>
          <p:nvPr/>
        </p:nvSpPr>
        <p:spPr>
          <a:xfrm>
            <a:off x="5292080" y="1988840"/>
            <a:ext cx="3312368" cy="93610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pt-BR" sz="1400" dirty="0" err="1">
                <a:latin typeface="Tw Cen MT"/>
                <a:cs typeface="Tw Cen MT"/>
              </a:rPr>
              <a:t>http</a:t>
            </a:r>
            <a:r>
              <a:rPr lang="pt-BR" sz="1400" dirty="0">
                <a:latin typeface="Tw Cen MT"/>
                <a:cs typeface="Tw Cen MT"/>
              </a:rPr>
              <a:t>://</a:t>
            </a:r>
            <a:r>
              <a:rPr lang="pt-BR" sz="1400" dirty="0" err="1">
                <a:latin typeface="Tw Cen MT"/>
                <a:cs typeface="Tw Cen MT"/>
              </a:rPr>
              <a:t>www.uv.mx</a:t>
            </a:r>
            <a:r>
              <a:rPr lang="pt-BR" sz="1400" dirty="0">
                <a:latin typeface="Tw Cen MT"/>
                <a:cs typeface="Tw Cen MT"/>
              </a:rPr>
              <a:t>/</a:t>
            </a:r>
            <a:r>
              <a:rPr lang="pt-BR" sz="1400" dirty="0" smtClean="0">
                <a:latin typeface="Tw Cen MT"/>
                <a:cs typeface="Tw Cen MT"/>
              </a:rPr>
              <a:t>escolar</a:t>
            </a:r>
            <a:r>
              <a:rPr lang="pt-BR" sz="1400" dirty="0">
                <a:latin typeface="Tw Cen MT"/>
                <a:cs typeface="Tw Cen MT"/>
              </a:rPr>
              <a:t>/</a:t>
            </a:r>
            <a:endParaRPr lang="es-ES" sz="1400" dirty="0">
              <a:latin typeface="Tw Cen MT"/>
              <a:cs typeface="Tw Cen MT"/>
            </a:endParaRPr>
          </a:p>
        </p:txBody>
      </p:sp>
      <p:sp>
        <p:nvSpPr>
          <p:cNvPr id="24" name="Flecha a la derecha con bandas 23"/>
          <p:cNvSpPr/>
          <p:nvPr/>
        </p:nvSpPr>
        <p:spPr>
          <a:xfrm>
            <a:off x="4067944" y="3645024"/>
            <a:ext cx="864096" cy="648072"/>
          </a:xfrm>
          <a:prstGeom prst="stripedRightArrow">
            <a:avLst/>
          </a:prstGeom>
          <a:solidFill>
            <a:schemeClr val="accent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latin typeface="Tw Cen MT"/>
              <a:cs typeface="Tw Cen MT"/>
            </a:endParaRPr>
          </a:p>
        </p:txBody>
      </p:sp>
      <p:sp>
        <p:nvSpPr>
          <p:cNvPr id="25" name="Rectángulo redondeado 24"/>
          <p:cNvSpPr/>
          <p:nvPr/>
        </p:nvSpPr>
        <p:spPr>
          <a:xfrm>
            <a:off x="5292080" y="3284984"/>
            <a:ext cx="3312368" cy="129614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marL="342900" indent="-342900">
              <a:buFont typeface="+mj-ea"/>
              <a:buAutoNum type="circleNumDbPlain"/>
            </a:pPr>
            <a:r>
              <a:rPr lang="pt-BR" sz="1400" dirty="0" smtClean="0">
                <a:latin typeface="Tw Cen MT"/>
                <a:cs typeface="Tw Cen MT"/>
              </a:rPr>
              <a:t>Aprobación curso </a:t>
            </a:r>
            <a:r>
              <a:rPr lang="pt-BR" sz="1400" dirty="0" err="1" smtClean="0">
                <a:latin typeface="Tw Cen MT"/>
                <a:cs typeface="Tw Cen MT"/>
              </a:rPr>
              <a:t>propedéutico</a:t>
            </a:r>
            <a:endParaRPr lang="pt-BR" sz="1400" dirty="0" smtClean="0">
              <a:latin typeface="Tw Cen MT"/>
              <a:cs typeface="Tw Cen MT"/>
            </a:endParaRPr>
          </a:p>
          <a:p>
            <a:pPr marL="342900" indent="-342900">
              <a:buFont typeface="+mj-ea"/>
              <a:buAutoNum type="circleNumDbPlain"/>
            </a:pPr>
            <a:r>
              <a:rPr lang="es-ES" sz="1400" dirty="0" smtClean="0">
                <a:latin typeface="Tw Cen MT"/>
                <a:cs typeface="Tw Cen MT"/>
              </a:rPr>
              <a:t>Exposición anteproyecto</a:t>
            </a:r>
          </a:p>
          <a:p>
            <a:pPr marL="342900" indent="-342900">
              <a:buFont typeface="+mj-ea"/>
              <a:buAutoNum type="circleNumDbPlain"/>
            </a:pPr>
            <a:r>
              <a:rPr lang="es-ES" sz="1400" dirty="0" smtClean="0">
                <a:latin typeface="Tw Cen MT"/>
                <a:cs typeface="Tw Cen MT"/>
              </a:rPr>
              <a:t>Evaluación del perfil académico</a:t>
            </a:r>
          </a:p>
          <a:p>
            <a:pPr marL="342900" indent="-342900">
              <a:buFont typeface="+mj-ea"/>
              <a:buAutoNum type="circleNumDbPlain"/>
            </a:pPr>
            <a:r>
              <a:rPr lang="es-ES" sz="1400" dirty="0" smtClean="0">
                <a:latin typeface="Tw Cen MT"/>
                <a:cs typeface="Tw Cen MT"/>
              </a:rPr>
              <a:t>Aprobación del EXANI III</a:t>
            </a:r>
          </a:p>
        </p:txBody>
      </p:sp>
      <p:sp>
        <p:nvSpPr>
          <p:cNvPr id="26" name="Flecha a la derecha con bandas 25"/>
          <p:cNvSpPr/>
          <p:nvPr/>
        </p:nvSpPr>
        <p:spPr>
          <a:xfrm>
            <a:off x="4067944" y="5157192"/>
            <a:ext cx="864096" cy="648072"/>
          </a:xfrm>
          <a:prstGeom prst="stripedRightArrow">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latin typeface="Tw Cen MT"/>
              <a:cs typeface="Tw Cen MT"/>
            </a:endParaRPr>
          </a:p>
        </p:txBody>
      </p:sp>
      <p:sp>
        <p:nvSpPr>
          <p:cNvPr id="27" name="Rectángulo redondeado 26"/>
          <p:cNvSpPr/>
          <p:nvPr/>
        </p:nvSpPr>
        <p:spPr>
          <a:xfrm>
            <a:off x="5292080" y="5013176"/>
            <a:ext cx="3312368" cy="93610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pt-BR" sz="1400" dirty="0" err="1" smtClean="0">
                <a:latin typeface="Tw Cen MT"/>
                <a:cs typeface="Tw Cen MT"/>
              </a:rPr>
              <a:t>Cubrir</a:t>
            </a:r>
            <a:r>
              <a:rPr lang="pt-BR" sz="1400" dirty="0" smtClean="0">
                <a:latin typeface="Tw Cen MT"/>
                <a:cs typeface="Tw Cen MT"/>
              </a:rPr>
              <a:t> </a:t>
            </a:r>
            <a:r>
              <a:rPr lang="pt-BR" sz="1400" dirty="0" err="1" smtClean="0">
                <a:latin typeface="Tw Cen MT"/>
                <a:cs typeface="Tw Cen MT"/>
              </a:rPr>
              <a:t>en</a:t>
            </a:r>
            <a:r>
              <a:rPr lang="pt-BR" sz="1400" dirty="0" smtClean="0">
                <a:latin typeface="Tw Cen MT"/>
                <a:cs typeface="Tw Cen MT"/>
              </a:rPr>
              <a:t> </a:t>
            </a:r>
            <a:r>
              <a:rPr lang="pt-BR" sz="1400" dirty="0" err="1" smtClean="0">
                <a:latin typeface="Tw Cen MT"/>
                <a:cs typeface="Tw Cen MT"/>
              </a:rPr>
              <a:t>tiempo</a:t>
            </a:r>
            <a:r>
              <a:rPr lang="pt-BR" sz="1400" dirty="0" smtClean="0">
                <a:latin typeface="Tw Cen MT"/>
                <a:cs typeface="Tw Cen MT"/>
              </a:rPr>
              <a:t> </a:t>
            </a:r>
            <a:r>
              <a:rPr lang="pt-BR" sz="1400" dirty="0" err="1" smtClean="0">
                <a:latin typeface="Tw Cen MT"/>
                <a:cs typeface="Tw Cen MT"/>
              </a:rPr>
              <a:t>y</a:t>
            </a:r>
            <a:r>
              <a:rPr lang="pt-BR" sz="1400" dirty="0" smtClean="0">
                <a:latin typeface="Tw Cen MT"/>
                <a:cs typeface="Tw Cen MT"/>
              </a:rPr>
              <a:t> forma </a:t>
            </a:r>
            <a:r>
              <a:rPr lang="pt-BR" sz="1400" dirty="0" err="1" smtClean="0">
                <a:latin typeface="Tw Cen MT"/>
                <a:cs typeface="Tw Cen MT"/>
              </a:rPr>
              <a:t>las</a:t>
            </a:r>
            <a:r>
              <a:rPr lang="pt-BR" sz="1400" dirty="0" smtClean="0">
                <a:latin typeface="Tw Cen MT"/>
                <a:cs typeface="Tw Cen MT"/>
              </a:rPr>
              <a:t> </a:t>
            </a:r>
            <a:r>
              <a:rPr lang="pt-BR" sz="1400" dirty="0" err="1" smtClean="0">
                <a:latin typeface="Tw Cen MT"/>
                <a:cs typeface="Tw Cen MT"/>
              </a:rPr>
              <a:t>cuotas</a:t>
            </a:r>
            <a:r>
              <a:rPr lang="pt-BR" sz="1400" dirty="0" smtClean="0">
                <a:latin typeface="Tw Cen MT"/>
                <a:cs typeface="Tw Cen MT"/>
              </a:rPr>
              <a:t> </a:t>
            </a:r>
            <a:r>
              <a:rPr lang="pt-BR" sz="1400" dirty="0" err="1" smtClean="0">
                <a:latin typeface="Tw Cen MT"/>
                <a:cs typeface="Tw Cen MT"/>
              </a:rPr>
              <a:t>arancelarias</a:t>
            </a:r>
            <a:r>
              <a:rPr lang="pt-BR" sz="1400" dirty="0" smtClean="0">
                <a:latin typeface="Tw Cen MT"/>
                <a:cs typeface="Tw Cen MT"/>
              </a:rPr>
              <a:t> </a:t>
            </a:r>
            <a:r>
              <a:rPr lang="pt-BR" sz="1400" dirty="0" err="1" smtClean="0">
                <a:latin typeface="Tw Cen MT"/>
                <a:cs typeface="Tw Cen MT"/>
              </a:rPr>
              <a:t>establecidas</a:t>
            </a:r>
            <a:endParaRPr lang="es-ES" sz="1400" dirty="0">
              <a:latin typeface="Tw Cen MT"/>
              <a:cs typeface="Tw Cen MT"/>
            </a:endParaRPr>
          </a:p>
        </p:txBody>
      </p:sp>
    </p:spTree>
    <p:extLst>
      <p:ext uri="{BB962C8B-B14F-4D97-AF65-F5344CB8AC3E}">
        <p14:creationId xmlns:p14="http://schemas.microsoft.com/office/powerpoint/2010/main" val="2273574092"/>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Agrupar 3"/>
          <p:cNvGrpSpPr/>
          <p:nvPr/>
        </p:nvGrpSpPr>
        <p:grpSpPr>
          <a:xfrm>
            <a:off x="395536" y="332656"/>
            <a:ext cx="3842918" cy="886581"/>
            <a:chOff x="2237517" y="2425785"/>
            <a:chExt cx="3842918" cy="886581"/>
          </a:xfrm>
        </p:grpSpPr>
        <p:sp>
          <p:nvSpPr>
            <p:cNvPr id="5" name="Flecha derecha 4"/>
            <p:cNvSpPr/>
            <p:nvPr/>
          </p:nvSpPr>
          <p:spPr>
            <a:xfrm>
              <a:off x="2237517" y="2425785"/>
              <a:ext cx="3842918" cy="886581"/>
            </a:xfrm>
            <a:prstGeom prst="rightArrow">
              <a:avLst>
                <a:gd name="adj1" fmla="val 50000"/>
                <a:gd name="adj2" fmla="val 50000"/>
              </a:avLst>
            </a:prstGeom>
          </p:spPr>
          <p:style>
            <a:lnRef idx="0">
              <a:schemeClr val="lt1">
                <a:hueOff val="0"/>
                <a:satOff val="0"/>
                <a:lumOff val="0"/>
                <a:alphaOff val="0"/>
              </a:schemeClr>
            </a:lnRef>
            <a:fillRef idx="3">
              <a:schemeClr val="accent1">
                <a:shade val="80000"/>
                <a:hueOff val="153123"/>
                <a:satOff val="-2196"/>
                <a:lumOff val="12807"/>
                <a:alphaOff val="0"/>
              </a:schemeClr>
            </a:fillRef>
            <a:effectRef idx="2">
              <a:schemeClr val="accent1">
                <a:shade val="80000"/>
                <a:hueOff val="153123"/>
                <a:satOff val="-2196"/>
                <a:lumOff val="12807"/>
                <a:alphaOff val="0"/>
              </a:schemeClr>
            </a:effectRef>
            <a:fontRef idx="minor">
              <a:schemeClr val="lt1"/>
            </a:fontRef>
          </p:style>
        </p:sp>
        <p:sp>
          <p:nvSpPr>
            <p:cNvPr id="6" name="Flecha derecha 4"/>
            <p:cNvSpPr/>
            <p:nvPr/>
          </p:nvSpPr>
          <p:spPr>
            <a:xfrm>
              <a:off x="2237517" y="2647430"/>
              <a:ext cx="3621273" cy="44329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254000" bIns="140745" numCol="1" spcCol="1270" anchor="ctr" anchorCtr="0">
              <a:noAutofit/>
            </a:bodyPr>
            <a:lstStyle/>
            <a:p>
              <a:pPr lvl="0" algn="l" defTabSz="1066800">
                <a:lnSpc>
                  <a:spcPct val="90000"/>
                </a:lnSpc>
                <a:spcBef>
                  <a:spcPct val="0"/>
                </a:spcBef>
                <a:spcAft>
                  <a:spcPct val="35000"/>
                </a:spcAft>
              </a:pPr>
              <a:r>
                <a:rPr lang="es-ES" sz="2400" kern="1200" cap="small" dirty="0" smtClean="0">
                  <a:latin typeface="Tw Cen MT"/>
                  <a:cs typeface="Tw Cen MT"/>
                </a:rPr>
                <a:t>Ingreso - Aceptación</a:t>
              </a:r>
              <a:endParaRPr lang="es-ES" sz="2400" kern="1200" cap="small" dirty="0">
                <a:latin typeface="Tw Cen MT"/>
                <a:cs typeface="Tw Cen MT"/>
              </a:endParaRPr>
            </a:p>
          </p:txBody>
        </p:sp>
      </p:grpSp>
      <p:graphicFrame>
        <p:nvGraphicFramePr>
          <p:cNvPr id="8" name="Diagrama 7"/>
          <p:cNvGraphicFramePr/>
          <p:nvPr>
            <p:extLst>
              <p:ext uri="{D42A27DB-BD31-4B8C-83A1-F6EECF244321}">
                <p14:modId xmlns:p14="http://schemas.microsoft.com/office/powerpoint/2010/main" val="2735693070"/>
              </p:ext>
            </p:extLst>
          </p:nvPr>
        </p:nvGraphicFramePr>
        <p:xfrm>
          <a:off x="179512" y="1728704"/>
          <a:ext cx="5133440" cy="43645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ctángulo redondeado 1"/>
          <p:cNvSpPr/>
          <p:nvPr/>
        </p:nvSpPr>
        <p:spPr>
          <a:xfrm>
            <a:off x="4860032" y="4874571"/>
            <a:ext cx="4104456" cy="158417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s-ES_tradnl" sz="1400" dirty="0"/>
              <a:t>Quienes no cuenten con el grado académico requerido y estén próximos a obtenerlo, es necesario que acudan a </a:t>
            </a:r>
            <a:r>
              <a:rPr lang="es-ES_tradnl" sz="1400" dirty="0" smtClean="0"/>
              <a:t>la Coordinación del Posgrado en Ecología Tropical para analizar </a:t>
            </a:r>
            <a:r>
              <a:rPr lang="es-ES_tradnl" sz="1400" dirty="0"/>
              <a:t>su </a:t>
            </a:r>
            <a:r>
              <a:rPr lang="es-ES_tradnl" sz="1400" dirty="0" smtClean="0"/>
              <a:t>situación</a:t>
            </a:r>
            <a:endParaRPr lang="es-ES" sz="1400" dirty="0"/>
          </a:p>
        </p:txBody>
      </p:sp>
      <p:sp>
        <p:nvSpPr>
          <p:cNvPr id="10" name="Rectángulo redondeado 9"/>
          <p:cNvSpPr/>
          <p:nvPr/>
        </p:nvSpPr>
        <p:spPr>
          <a:xfrm>
            <a:off x="5810426" y="997592"/>
            <a:ext cx="2880320" cy="280831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r>
              <a:rPr lang="es-ES_tradnl" sz="1400" dirty="0">
                <a:latin typeface="Tw Cen MT"/>
                <a:cs typeface="Tw Cen MT"/>
              </a:rPr>
              <a:t>En caso de no contar con </a:t>
            </a:r>
            <a:r>
              <a:rPr lang="es-ES_tradnl" sz="1400" dirty="0" smtClean="0">
                <a:latin typeface="Tw Cen MT"/>
                <a:cs typeface="Tw Cen MT"/>
              </a:rPr>
              <a:t>alguno de los documentos solicitados, </a:t>
            </a:r>
            <a:r>
              <a:rPr lang="es-ES_tradnl" sz="1400" dirty="0">
                <a:latin typeface="Tw Cen MT"/>
                <a:cs typeface="Tw Cen MT"/>
              </a:rPr>
              <a:t>el alumno debe presentar la documentación que acredite que se </a:t>
            </a:r>
            <a:r>
              <a:rPr lang="es-ES_tradnl" sz="1400" dirty="0" smtClean="0">
                <a:latin typeface="Tw Cen MT"/>
                <a:cs typeface="Tw Cen MT"/>
              </a:rPr>
              <a:t>encuentran </a:t>
            </a:r>
            <a:r>
              <a:rPr lang="es-ES_tradnl" sz="1400" dirty="0">
                <a:latin typeface="Tw Cen MT"/>
                <a:cs typeface="Tw Cen MT"/>
              </a:rPr>
              <a:t>en trámite, contando con </a:t>
            </a:r>
            <a:r>
              <a:rPr lang="es-ES_tradnl" sz="1400" b="1" dirty="0">
                <a:latin typeface="Tw Cen MT"/>
                <a:cs typeface="Tw Cen MT"/>
              </a:rPr>
              <a:t>90 días improrrogables</a:t>
            </a:r>
            <a:r>
              <a:rPr lang="es-ES_tradnl" sz="1400" dirty="0">
                <a:latin typeface="Tw Cen MT"/>
                <a:cs typeface="Tw Cen MT"/>
              </a:rPr>
              <a:t> a partir de la fecha de inicio de clases para presentar el documento </a:t>
            </a:r>
            <a:r>
              <a:rPr lang="es-ES_tradnl" sz="1400" dirty="0" smtClean="0">
                <a:latin typeface="Tw Cen MT"/>
                <a:cs typeface="Tw Cen MT"/>
              </a:rPr>
              <a:t>original (Arts. 21 y 22 Estatuto de los alumnos)</a:t>
            </a:r>
            <a:endParaRPr lang="es-MX" sz="1400" dirty="0">
              <a:latin typeface="Tw Cen MT"/>
              <a:cs typeface="Tw Cen MT"/>
            </a:endParaRPr>
          </a:p>
        </p:txBody>
      </p:sp>
    </p:spTree>
    <p:extLst>
      <p:ext uri="{BB962C8B-B14F-4D97-AF65-F5344CB8AC3E}">
        <p14:creationId xmlns:p14="http://schemas.microsoft.com/office/powerpoint/2010/main" val="130765616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Agrupar 3"/>
          <p:cNvGrpSpPr/>
          <p:nvPr/>
        </p:nvGrpSpPr>
        <p:grpSpPr>
          <a:xfrm>
            <a:off x="395536" y="332656"/>
            <a:ext cx="2715768" cy="886581"/>
            <a:chOff x="3380232" y="3001855"/>
            <a:chExt cx="2715768" cy="886581"/>
          </a:xfrm>
        </p:grpSpPr>
        <p:sp>
          <p:nvSpPr>
            <p:cNvPr id="5" name="Flecha derecha 4"/>
            <p:cNvSpPr/>
            <p:nvPr/>
          </p:nvSpPr>
          <p:spPr>
            <a:xfrm>
              <a:off x="3380232" y="3001855"/>
              <a:ext cx="2715768" cy="886581"/>
            </a:xfrm>
            <a:prstGeom prst="rightArrow">
              <a:avLst>
                <a:gd name="adj1" fmla="val 50000"/>
                <a:gd name="adj2" fmla="val 50000"/>
              </a:avLst>
            </a:prstGeom>
          </p:spPr>
          <p:style>
            <a:lnRef idx="0">
              <a:schemeClr val="lt1">
                <a:hueOff val="0"/>
                <a:satOff val="0"/>
                <a:lumOff val="0"/>
                <a:alphaOff val="0"/>
              </a:schemeClr>
            </a:lnRef>
            <a:fillRef idx="3">
              <a:schemeClr val="accent1">
                <a:shade val="80000"/>
                <a:hueOff val="229685"/>
                <a:satOff val="-3294"/>
                <a:lumOff val="19211"/>
                <a:alphaOff val="0"/>
              </a:schemeClr>
            </a:fillRef>
            <a:effectRef idx="2">
              <a:schemeClr val="accent1">
                <a:shade val="80000"/>
                <a:hueOff val="229685"/>
                <a:satOff val="-3294"/>
                <a:lumOff val="19211"/>
                <a:alphaOff val="0"/>
              </a:schemeClr>
            </a:effectRef>
            <a:fontRef idx="minor">
              <a:schemeClr val="lt1"/>
            </a:fontRef>
          </p:style>
        </p:sp>
        <p:sp>
          <p:nvSpPr>
            <p:cNvPr id="6" name="Flecha derecha 4"/>
            <p:cNvSpPr/>
            <p:nvPr/>
          </p:nvSpPr>
          <p:spPr>
            <a:xfrm>
              <a:off x="3380232" y="3223500"/>
              <a:ext cx="2494123" cy="44329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254000" bIns="140745" numCol="1" spcCol="1270" anchor="ctr" anchorCtr="0">
              <a:noAutofit/>
            </a:bodyPr>
            <a:lstStyle/>
            <a:p>
              <a:pPr lvl="0" algn="l" defTabSz="1066800">
                <a:lnSpc>
                  <a:spcPct val="90000"/>
                </a:lnSpc>
                <a:spcBef>
                  <a:spcPct val="0"/>
                </a:spcBef>
                <a:spcAft>
                  <a:spcPct val="35000"/>
                </a:spcAft>
              </a:pPr>
              <a:r>
                <a:rPr lang="es-ES" sz="2400" kern="1200" cap="small" dirty="0" smtClean="0">
                  <a:latin typeface="Tw Cen MT"/>
                  <a:cs typeface="Tw Cen MT"/>
                </a:rPr>
                <a:t>Permanencia</a:t>
              </a:r>
              <a:endParaRPr lang="es-ES" sz="2400" kern="1200" cap="small" dirty="0">
                <a:latin typeface="Tw Cen MT"/>
                <a:cs typeface="Tw Cen MT"/>
              </a:endParaRPr>
            </a:p>
          </p:txBody>
        </p:sp>
      </p:grpSp>
      <p:sp>
        <p:nvSpPr>
          <p:cNvPr id="7" name="Redondear rectángulo de esquina diagonal 6"/>
          <p:cNvSpPr/>
          <p:nvPr/>
        </p:nvSpPr>
        <p:spPr>
          <a:xfrm>
            <a:off x="1315289" y="1435261"/>
            <a:ext cx="2824663" cy="864096"/>
          </a:xfrm>
          <a:prstGeom prst="round2Diag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s-ES_tradnl" sz="1600" dirty="0" smtClean="0">
                <a:latin typeface="Tw Cen MT"/>
                <a:cs typeface="Tw Cen MT"/>
              </a:rPr>
              <a:t>Las </a:t>
            </a:r>
            <a:r>
              <a:rPr lang="es-ES_tradnl" sz="1600" dirty="0">
                <a:latin typeface="Tw Cen MT"/>
                <a:cs typeface="Tw Cen MT"/>
              </a:rPr>
              <a:t>cuotas arancelarias en tiempo y forma</a:t>
            </a:r>
          </a:p>
        </p:txBody>
      </p:sp>
      <p:sp>
        <p:nvSpPr>
          <p:cNvPr id="9" name="Redondear rectángulo de esquina diagonal 8"/>
          <p:cNvSpPr/>
          <p:nvPr/>
        </p:nvSpPr>
        <p:spPr>
          <a:xfrm>
            <a:off x="1640210" y="3424807"/>
            <a:ext cx="4659982" cy="864890"/>
          </a:xfrm>
          <a:prstGeom prst="round2Diag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r>
              <a:rPr lang="es-ES_tradnl" sz="1600" dirty="0" smtClean="0">
                <a:latin typeface="Tw Cen MT"/>
                <a:cs typeface="Tw Cen MT"/>
              </a:rPr>
              <a:t>Dos evaluaciones tutoriales semestralmente, con la exposición de los avances de su proyecto </a:t>
            </a:r>
            <a:r>
              <a:rPr lang="es-ES_tradnl" sz="1600" dirty="0">
                <a:latin typeface="Tw Cen MT"/>
                <a:cs typeface="Tw Cen MT"/>
              </a:rPr>
              <a:t>de </a:t>
            </a:r>
            <a:r>
              <a:rPr lang="es-ES_tradnl" sz="1600" dirty="0" smtClean="0">
                <a:latin typeface="Tw Cen MT"/>
                <a:cs typeface="Tw Cen MT"/>
              </a:rPr>
              <a:t>investigación (</a:t>
            </a:r>
            <a:r>
              <a:rPr lang="es-ES_tradnl" sz="1600" i="1" dirty="0" smtClean="0">
                <a:latin typeface="Tw Cen MT"/>
                <a:cs typeface="Tw Cen MT"/>
              </a:rPr>
              <a:t>Formato</a:t>
            </a:r>
            <a:r>
              <a:rPr lang="es-ES_tradnl" sz="1600" dirty="0" smtClean="0">
                <a:latin typeface="Tw Cen MT"/>
                <a:cs typeface="Tw Cen MT"/>
              </a:rPr>
              <a:t>)</a:t>
            </a:r>
            <a:endParaRPr lang="es-ES_tradnl" sz="1600" dirty="0">
              <a:latin typeface="Tw Cen MT"/>
              <a:cs typeface="Tw Cen MT"/>
            </a:endParaRPr>
          </a:p>
        </p:txBody>
      </p:sp>
      <p:sp>
        <p:nvSpPr>
          <p:cNvPr id="10" name="Redondear rectángulo de esquina diagonal 9"/>
          <p:cNvSpPr/>
          <p:nvPr/>
        </p:nvSpPr>
        <p:spPr>
          <a:xfrm>
            <a:off x="1459305" y="2443373"/>
            <a:ext cx="3688759" cy="864096"/>
          </a:xfrm>
          <a:prstGeom prst="round2Diag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es-ES_tradnl" sz="1600" dirty="0" smtClean="0">
                <a:latin typeface="Tw Cen MT"/>
                <a:cs typeface="Tw Cen MT"/>
              </a:rPr>
              <a:t>Con </a:t>
            </a:r>
            <a:r>
              <a:rPr lang="es-ES_tradnl" sz="1600" dirty="0">
                <a:latin typeface="Tw Cen MT"/>
                <a:cs typeface="Tw Cen MT"/>
              </a:rPr>
              <a:t>las actividades contempladas en cada </a:t>
            </a:r>
            <a:r>
              <a:rPr lang="es-ES_tradnl" sz="1600" dirty="0" smtClean="0">
                <a:latin typeface="Tw Cen MT"/>
                <a:cs typeface="Tw Cen MT"/>
              </a:rPr>
              <a:t>EE</a:t>
            </a:r>
            <a:endParaRPr lang="es-ES_tradnl" sz="1600" dirty="0">
              <a:latin typeface="Tw Cen MT"/>
              <a:cs typeface="Tw Cen MT"/>
            </a:endParaRPr>
          </a:p>
        </p:txBody>
      </p:sp>
      <p:sp>
        <p:nvSpPr>
          <p:cNvPr id="11" name="Redondear rectángulo de esquina diagonal 10"/>
          <p:cNvSpPr/>
          <p:nvPr/>
        </p:nvSpPr>
        <p:spPr>
          <a:xfrm>
            <a:off x="1763688" y="4459597"/>
            <a:ext cx="5760640" cy="853423"/>
          </a:xfrm>
          <a:prstGeom prst="round2Diag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es-ES_tradnl" sz="1600" dirty="0">
                <a:latin typeface="Tw Cen MT"/>
                <a:cs typeface="Tw Cen MT"/>
              </a:rPr>
              <a:t>A</a:t>
            </a:r>
            <a:r>
              <a:rPr lang="es-ES_tradnl" sz="1600" dirty="0" smtClean="0">
                <a:latin typeface="Tw Cen MT"/>
                <a:cs typeface="Tw Cen MT"/>
              </a:rPr>
              <a:t> la Coordinación de Posgrado el formato semestral de avances de tesis de </a:t>
            </a:r>
            <a:r>
              <a:rPr lang="es-ES_tradnl" sz="1600" dirty="0" err="1" smtClean="0">
                <a:latin typeface="Tw Cen MT"/>
                <a:cs typeface="Tw Cen MT"/>
              </a:rPr>
              <a:t>CONACyT</a:t>
            </a:r>
            <a:r>
              <a:rPr lang="es-ES_tradnl" sz="1600" dirty="0">
                <a:latin typeface="Tw Cen MT"/>
                <a:cs typeface="Tw Cen MT"/>
              </a:rPr>
              <a:t> </a:t>
            </a:r>
            <a:r>
              <a:rPr lang="es-ES_tradnl" sz="1600" dirty="0" smtClean="0">
                <a:latin typeface="Tw Cen MT"/>
                <a:cs typeface="Tw Cen MT"/>
              </a:rPr>
              <a:t>(</a:t>
            </a:r>
            <a:r>
              <a:rPr lang="es-ES_tradnl" sz="1600" i="1" dirty="0" smtClean="0">
                <a:latin typeface="Tw Cen MT"/>
                <a:cs typeface="Tw Cen MT"/>
              </a:rPr>
              <a:t>Formato</a:t>
            </a:r>
            <a:r>
              <a:rPr lang="es-ES_tradnl" sz="1600" dirty="0" smtClean="0">
                <a:latin typeface="Tw Cen MT"/>
                <a:cs typeface="Tw Cen MT"/>
              </a:rPr>
              <a:t>)</a:t>
            </a:r>
            <a:endParaRPr lang="es-ES_tradnl" sz="1600" dirty="0">
              <a:latin typeface="Tw Cen MT"/>
              <a:cs typeface="Tw Cen MT"/>
            </a:endParaRPr>
          </a:p>
        </p:txBody>
      </p:sp>
      <p:sp>
        <p:nvSpPr>
          <p:cNvPr id="13" name="Redondear rectángulo de esquina diagonal 12"/>
          <p:cNvSpPr/>
          <p:nvPr/>
        </p:nvSpPr>
        <p:spPr>
          <a:xfrm>
            <a:off x="1908902" y="5467709"/>
            <a:ext cx="6983578" cy="941442"/>
          </a:xfrm>
          <a:prstGeom prst="round2Diag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s-ES_tradnl" sz="1600" dirty="0">
                <a:latin typeface="Tw Cen MT"/>
                <a:cs typeface="Tw Cen MT"/>
              </a:rPr>
              <a:t>L</a:t>
            </a:r>
            <a:r>
              <a:rPr lang="es-ES_tradnl" sz="1600" dirty="0" smtClean="0">
                <a:latin typeface="Tw Cen MT"/>
                <a:cs typeface="Tw Cen MT"/>
              </a:rPr>
              <a:t>os </a:t>
            </a:r>
            <a:r>
              <a:rPr lang="es-ES_tradnl" sz="1600" dirty="0">
                <a:latin typeface="Tw Cen MT"/>
                <a:cs typeface="Tw Cen MT"/>
              </a:rPr>
              <a:t>avances de </a:t>
            </a:r>
            <a:r>
              <a:rPr lang="es-ES_tradnl" sz="1600" dirty="0" smtClean="0">
                <a:latin typeface="Tw Cen MT"/>
                <a:cs typeface="Tw Cen MT"/>
              </a:rPr>
              <a:t>su proyecto en </a:t>
            </a:r>
            <a:r>
              <a:rPr lang="es-ES_tradnl" sz="1600" dirty="0">
                <a:latin typeface="Tw Cen MT"/>
                <a:cs typeface="Tw Cen MT"/>
              </a:rPr>
              <a:t>los seminarios </a:t>
            </a:r>
            <a:r>
              <a:rPr lang="es-ES_tradnl" sz="1600" dirty="0" err="1">
                <a:latin typeface="Tw Cen MT"/>
                <a:cs typeface="Tw Cen MT"/>
              </a:rPr>
              <a:t>intersemestrales</a:t>
            </a:r>
            <a:r>
              <a:rPr lang="es-ES_tradnl" sz="1600" dirty="0">
                <a:latin typeface="Tw Cen MT"/>
                <a:cs typeface="Tw Cen MT"/>
              </a:rPr>
              <a:t> de evaluación de proyectos de investigación, </a:t>
            </a:r>
            <a:r>
              <a:rPr lang="es-ES_tradnl" sz="1600" dirty="0" smtClean="0">
                <a:latin typeface="Tw Cen MT"/>
                <a:cs typeface="Tw Cen MT"/>
              </a:rPr>
              <a:t>ante la presencia de todos </a:t>
            </a:r>
            <a:r>
              <a:rPr lang="es-ES_tradnl" sz="1600" dirty="0">
                <a:latin typeface="Tw Cen MT"/>
                <a:cs typeface="Tw Cen MT"/>
              </a:rPr>
              <a:t>los estudiantes, y al menos dos investigadores </a:t>
            </a:r>
            <a:r>
              <a:rPr lang="es-ES_tradnl" sz="1600" dirty="0" smtClean="0">
                <a:latin typeface="Tw Cen MT"/>
                <a:cs typeface="Tw Cen MT"/>
              </a:rPr>
              <a:t>de su </a:t>
            </a:r>
            <a:r>
              <a:rPr lang="es-ES_tradnl" sz="1600" dirty="0">
                <a:latin typeface="Tw Cen MT"/>
                <a:cs typeface="Tw Cen MT"/>
              </a:rPr>
              <a:t>comité </a:t>
            </a:r>
            <a:r>
              <a:rPr lang="es-ES_tradnl" sz="1600" dirty="0" smtClean="0">
                <a:latin typeface="Tw Cen MT"/>
                <a:cs typeface="Tw Cen MT"/>
              </a:rPr>
              <a:t>tutorial</a:t>
            </a:r>
            <a:endParaRPr lang="es-ES_tradnl" sz="1600" dirty="0">
              <a:latin typeface="Tw Cen MT"/>
              <a:cs typeface="Tw Cen MT"/>
            </a:endParaRPr>
          </a:p>
        </p:txBody>
      </p:sp>
      <p:sp>
        <p:nvSpPr>
          <p:cNvPr id="14" name="Redondear rectángulo de esquina diagonal 13"/>
          <p:cNvSpPr/>
          <p:nvPr/>
        </p:nvSpPr>
        <p:spPr>
          <a:xfrm>
            <a:off x="3419872" y="499157"/>
            <a:ext cx="3816424" cy="504056"/>
          </a:xfrm>
          <a:prstGeom prst="round2DiagRect">
            <a:avLst/>
          </a:prstGeom>
          <a:noFill/>
          <a:ln>
            <a:solidFill>
              <a:schemeClr val="tx1"/>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es-ES_tradnl" sz="2000" dirty="0" smtClean="0">
                <a:latin typeface="Tw Cen MT"/>
                <a:cs typeface="Tw Cen MT"/>
              </a:rPr>
              <a:t>Obligaciones de los alumnos</a:t>
            </a:r>
            <a:endParaRPr lang="es-ES_tradnl" sz="2000" dirty="0">
              <a:latin typeface="Tw Cen MT"/>
              <a:cs typeface="Tw Cen MT"/>
            </a:endParaRPr>
          </a:p>
        </p:txBody>
      </p:sp>
      <p:sp>
        <p:nvSpPr>
          <p:cNvPr id="18" name="Redondear rectángulo de esquina diagonal 17"/>
          <p:cNvSpPr/>
          <p:nvPr/>
        </p:nvSpPr>
        <p:spPr>
          <a:xfrm>
            <a:off x="251520" y="1435261"/>
            <a:ext cx="936104" cy="864096"/>
          </a:xfrm>
          <a:prstGeom prst="round2Diag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s-ES" sz="1500" dirty="0" smtClean="0"/>
              <a:t>Cubrir</a:t>
            </a:r>
            <a:endParaRPr lang="es-ES" sz="1500" dirty="0"/>
          </a:p>
        </p:txBody>
      </p:sp>
      <p:sp>
        <p:nvSpPr>
          <p:cNvPr id="19" name="Redondear rectángulo de esquina diagonal 18"/>
          <p:cNvSpPr/>
          <p:nvPr/>
        </p:nvSpPr>
        <p:spPr>
          <a:xfrm>
            <a:off x="395536" y="2420888"/>
            <a:ext cx="936104" cy="864096"/>
          </a:xfrm>
          <a:prstGeom prst="round2Diag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s-ES" sz="1500" dirty="0" smtClean="0"/>
              <a:t>Cumplir</a:t>
            </a:r>
            <a:endParaRPr lang="es-ES" sz="1500" dirty="0"/>
          </a:p>
        </p:txBody>
      </p:sp>
      <p:sp>
        <p:nvSpPr>
          <p:cNvPr id="20" name="Redondear rectángulo de esquina diagonal 19"/>
          <p:cNvSpPr/>
          <p:nvPr/>
        </p:nvSpPr>
        <p:spPr>
          <a:xfrm>
            <a:off x="539552" y="3429000"/>
            <a:ext cx="936104" cy="864096"/>
          </a:xfrm>
          <a:prstGeom prst="round2Diag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s-ES" sz="1500" dirty="0" smtClean="0"/>
              <a:t>Aprobar</a:t>
            </a:r>
            <a:endParaRPr lang="es-ES" sz="1500" dirty="0"/>
          </a:p>
        </p:txBody>
      </p:sp>
      <p:sp>
        <p:nvSpPr>
          <p:cNvPr id="21" name="Redondear rectángulo de esquina diagonal 20"/>
          <p:cNvSpPr/>
          <p:nvPr/>
        </p:nvSpPr>
        <p:spPr>
          <a:xfrm>
            <a:off x="683568" y="4437112"/>
            <a:ext cx="936104" cy="864096"/>
          </a:xfrm>
          <a:prstGeom prst="round2Diag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s-ES" sz="1500" dirty="0" smtClean="0"/>
              <a:t>Entregar</a:t>
            </a:r>
            <a:endParaRPr lang="es-ES" sz="1500" dirty="0"/>
          </a:p>
        </p:txBody>
      </p:sp>
      <p:sp>
        <p:nvSpPr>
          <p:cNvPr id="22" name="Redondear rectángulo de esquina diagonal 21"/>
          <p:cNvSpPr/>
          <p:nvPr/>
        </p:nvSpPr>
        <p:spPr>
          <a:xfrm>
            <a:off x="827584" y="5484305"/>
            <a:ext cx="936104" cy="924845"/>
          </a:xfrm>
          <a:prstGeom prst="round2Diag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s-ES" sz="1500" dirty="0" smtClean="0"/>
              <a:t>Exponer</a:t>
            </a:r>
            <a:endParaRPr lang="es-ES" sz="1500" dirty="0"/>
          </a:p>
        </p:txBody>
      </p:sp>
    </p:spTree>
    <p:extLst>
      <p:ext uri="{BB962C8B-B14F-4D97-AF65-F5344CB8AC3E}">
        <p14:creationId xmlns:p14="http://schemas.microsoft.com/office/powerpoint/2010/main" val="2098580790"/>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1574</TotalTime>
  <Words>1607</Words>
  <Application>Microsoft Macintosh PowerPoint</Application>
  <PresentationFormat>Presentación en pantalla (4:3)</PresentationFormat>
  <Paragraphs>159</Paragraphs>
  <Slides>16</Slides>
  <Notes>8</Notes>
  <HiddenSlides>0</HiddenSlides>
  <MMClips>0</MMClips>
  <ScaleCrop>false</ScaleCrop>
  <HeadingPairs>
    <vt:vector size="4" baseType="variant">
      <vt:variant>
        <vt:lpstr>Tema</vt:lpstr>
      </vt:variant>
      <vt:variant>
        <vt:i4>1</vt:i4>
      </vt:variant>
      <vt:variant>
        <vt:lpstr>Títulos de diapositiva</vt:lpstr>
      </vt:variant>
      <vt:variant>
        <vt:i4>16</vt:i4>
      </vt:variant>
    </vt:vector>
  </HeadingPairs>
  <TitlesOfParts>
    <vt:vector size="17" baseType="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UNIVERSIDAD VERACRUZANA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CITRO CITRO</dc:creator>
  <cp:lastModifiedBy>Centro de Investigaciones Tropicales</cp:lastModifiedBy>
  <cp:revision>343</cp:revision>
  <cp:lastPrinted>2015-10-21T00:39:17Z</cp:lastPrinted>
  <dcterms:created xsi:type="dcterms:W3CDTF">2015-09-29T00:46:18Z</dcterms:created>
  <dcterms:modified xsi:type="dcterms:W3CDTF">2017-03-13T18:45:38Z</dcterms:modified>
</cp:coreProperties>
</file>